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handoutMasterIdLst>
    <p:handoutMasterId r:id="rId35"/>
  </p:handoutMasterIdLst>
  <p:sldIdLst>
    <p:sldId id="259" r:id="rId2"/>
    <p:sldId id="468" r:id="rId3"/>
    <p:sldId id="469" r:id="rId4"/>
    <p:sldId id="270" r:id="rId5"/>
    <p:sldId id="262" r:id="rId6"/>
    <p:sldId id="261" r:id="rId7"/>
    <p:sldId id="470" r:id="rId8"/>
    <p:sldId id="263" r:id="rId9"/>
    <p:sldId id="264" r:id="rId10"/>
    <p:sldId id="265" r:id="rId11"/>
    <p:sldId id="266" r:id="rId12"/>
    <p:sldId id="288" r:id="rId13"/>
    <p:sldId id="289" r:id="rId14"/>
    <p:sldId id="279" r:id="rId15"/>
    <p:sldId id="280" r:id="rId16"/>
    <p:sldId id="281" r:id="rId17"/>
    <p:sldId id="282" r:id="rId18"/>
    <p:sldId id="283" r:id="rId19"/>
    <p:sldId id="284" r:id="rId20"/>
    <p:sldId id="271" r:id="rId21"/>
    <p:sldId id="471" r:id="rId22"/>
    <p:sldId id="274" r:id="rId23"/>
    <p:sldId id="275" r:id="rId24"/>
    <p:sldId id="285" r:id="rId25"/>
    <p:sldId id="286" r:id="rId26"/>
    <p:sldId id="287" r:id="rId27"/>
    <p:sldId id="276" r:id="rId28"/>
    <p:sldId id="277" r:id="rId29"/>
    <p:sldId id="278" r:id="rId30"/>
    <p:sldId id="290" r:id="rId31"/>
    <p:sldId id="268" r:id="rId32"/>
    <p:sldId id="267" r:id="rId3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1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32BDB9-3164-4D0D-9032-00B58FF015E9}" v="3" dt="2024-07-15T14:35:59.78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1376"/>
    <p:restoredTop sz="88633" autoAdjust="0"/>
  </p:normalViewPr>
  <p:slideViewPr>
    <p:cSldViewPr snapToGrid="0" snapToObjects="1">
      <p:cViewPr varScale="1">
        <p:scale>
          <a:sx n="83" d="100"/>
          <a:sy n="83" d="100"/>
        </p:scale>
        <p:origin x="120" y="576"/>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snapToObjects="1">
      <p:cViewPr varScale="1">
        <p:scale>
          <a:sx n="99" d="100"/>
          <a:sy n="99" d="100"/>
        </p:scale>
        <p:origin x="3064" y="1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3719D39-83A5-1948-B9E0-2FA9F692B8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60E242C4-428D-F741-BA0D-1A7E122AAA9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9272CA7-1963-204B-80F7-4C1E10D46EC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4CECFF4-AB62-BE43-9ABE-76DBA2B97235}" type="slidenum">
              <a:rPr lang="en-US" smtClean="0"/>
              <a:t>‹#›</a:t>
            </a:fld>
            <a:endParaRPr lang="en-US"/>
          </a:p>
        </p:txBody>
      </p:sp>
    </p:spTree>
    <p:extLst>
      <p:ext uri="{BB962C8B-B14F-4D97-AF65-F5344CB8AC3E}">
        <p14:creationId xmlns:p14="http://schemas.microsoft.com/office/powerpoint/2010/main" val="14546404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6" name="Shape 96"/>
          <p:cNvSpPr>
            <a:spLocks noGrp="1" noRot="1" noChangeAspect="1"/>
          </p:cNvSpPr>
          <p:nvPr>
            <p:ph type="sldImg"/>
          </p:nvPr>
        </p:nvSpPr>
        <p:spPr>
          <a:xfrm>
            <a:off x="1143000" y="685800"/>
            <a:ext cx="4572000" cy="3429000"/>
          </a:xfrm>
          <a:prstGeom prst="rect">
            <a:avLst/>
          </a:prstGeom>
        </p:spPr>
        <p:txBody>
          <a:bodyPr/>
          <a:lstStyle/>
          <a:p>
            <a:endParaRPr/>
          </a:p>
        </p:txBody>
      </p:sp>
      <p:sp>
        <p:nvSpPr>
          <p:cNvPr id="97" name="Shape 9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ADULT AT RISK </a:t>
            </a:r>
          </a:p>
          <a:p>
            <a:r>
              <a:rPr lang="en-US" baseline="0" dirty="0"/>
              <a:t>Any adult Under  60 with a disability to Disability Services Division (DSD)</a:t>
            </a:r>
          </a:p>
          <a:p>
            <a:r>
              <a:rPr lang="en-US" baseline="0" dirty="0"/>
              <a:t>ELDER ADULT AT RISK</a:t>
            </a:r>
          </a:p>
          <a:p>
            <a:r>
              <a:rPr lang="en-US" baseline="0" dirty="0"/>
              <a:t>Age 60+ vulnerability of age to Milwaukee County Department on Aging (MCDA)</a:t>
            </a:r>
          </a:p>
          <a:p>
            <a:pPr eaLnBrk="1" hangingPunct="1">
              <a:buFontTx/>
              <a:buNone/>
            </a:pPr>
            <a:r>
              <a:rPr lang="en-US" altLang="en-US" sz="3000" b="1" u="sng" dirty="0">
                <a:solidFill>
                  <a:srgbClr val="301076"/>
                </a:solidFill>
              </a:rPr>
              <a:t>ELDER ABUSE</a:t>
            </a:r>
            <a:r>
              <a:rPr lang="en-US" altLang="en-US" sz="4000" b="1" dirty="0">
                <a:solidFill>
                  <a:srgbClr val="301076"/>
                </a:solidFill>
              </a:rPr>
              <a:t> </a:t>
            </a:r>
          </a:p>
          <a:p>
            <a:pPr eaLnBrk="1" hangingPunct="1">
              <a:buFontTx/>
              <a:buNone/>
            </a:pPr>
            <a:r>
              <a:rPr lang="en-US" altLang="en-US" sz="2400" b="1" dirty="0"/>
              <a:t>(WI state Statutes § 46.90)</a:t>
            </a:r>
          </a:p>
          <a:p>
            <a:pPr eaLnBrk="1" hangingPunct="1">
              <a:buFontTx/>
              <a:buNone/>
            </a:pPr>
            <a:endParaRPr lang="en-US" altLang="en-US" sz="2000" dirty="0"/>
          </a:p>
          <a:p>
            <a:pPr lvl="1" eaLnBrk="1" hangingPunct="1">
              <a:buFontTx/>
              <a:buAutoNum type="arabicPeriod"/>
            </a:pPr>
            <a:r>
              <a:rPr lang="en-US" altLang="en-US" sz="2400" b="1" dirty="0"/>
              <a:t>Abuse</a:t>
            </a:r>
          </a:p>
          <a:p>
            <a:pPr lvl="1" eaLnBrk="1" hangingPunct="1">
              <a:buFontTx/>
              <a:buAutoNum type="arabicPeriod"/>
            </a:pPr>
            <a:r>
              <a:rPr lang="en-US" altLang="en-US" sz="2400" b="1" dirty="0"/>
              <a:t>Financial exploitation</a:t>
            </a:r>
          </a:p>
          <a:p>
            <a:pPr lvl="1" eaLnBrk="1" hangingPunct="1">
              <a:buFontTx/>
              <a:buAutoNum type="arabicPeriod"/>
            </a:pPr>
            <a:r>
              <a:rPr lang="en-US" altLang="en-US" sz="2400" b="1" dirty="0"/>
              <a:t>Neglect </a:t>
            </a:r>
          </a:p>
          <a:p>
            <a:pPr lvl="1" eaLnBrk="1" hangingPunct="1">
              <a:buFontTx/>
              <a:buAutoNum type="arabicPeriod"/>
            </a:pPr>
            <a:r>
              <a:rPr lang="en-US" altLang="en-US" sz="2400" b="1" dirty="0"/>
              <a:t>Self-neglect</a:t>
            </a:r>
          </a:p>
          <a:p>
            <a:endParaRPr lang="en-US" baseline="0" dirty="0"/>
          </a:p>
          <a:p>
            <a:endParaRPr lang="en-US"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2</a:t>
            </a:fld>
            <a:endParaRPr lang="en-US"/>
          </a:p>
        </p:txBody>
      </p:sp>
    </p:spTree>
    <p:extLst>
      <p:ext uri="{BB962C8B-B14F-4D97-AF65-F5344CB8AC3E}">
        <p14:creationId xmlns:p14="http://schemas.microsoft.com/office/powerpoint/2010/main" val="4147117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9958776-A7C6-4273-9EED-DEAD152BE9BE}" type="slidenum">
              <a:rPr lang="en-US" smtClean="0"/>
              <a:t>11</a:t>
            </a:fld>
            <a:endParaRPr lang="en-US"/>
          </a:p>
        </p:txBody>
      </p:sp>
    </p:spTree>
    <p:extLst>
      <p:ext uri="{BB962C8B-B14F-4D97-AF65-F5344CB8AC3E}">
        <p14:creationId xmlns:p14="http://schemas.microsoft.com/office/powerpoint/2010/main" val="14293146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Wisconsin law requires individuals who work in certain professions to report elder and adult-at-risk abuse and</a:t>
            </a:r>
          </a:p>
          <a:p>
            <a:r>
              <a:rPr lang="en-US" dirty="0"/>
              <a:t>neglect. Wis. Stats. 46.90, 55.043</a:t>
            </a:r>
          </a:p>
          <a:p>
            <a:r>
              <a:rPr lang="en-US" dirty="0"/>
              <a:t>Reports of elder or adult-at-risk abuse must be made to the local elder-adult-at-risk agency, local or state law</a:t>
            </a:r>
          </a:p>
          <a:p>
            <a:r>
              <a:rPr lang="en-US" dirty="0"/>
              <a:t>enforcement, the county department of social or human services (in Milwaukee, the Department of Health</a:t>
            </a:r>
          </a:p>
          <a:p>
            <a:r>
              <a:rPr lang="en-US" dirty="0"/>
              <a:t>Services), or the board on aging and long-term care. Every Wisconsin county board must designate a county</a:t>
            </a:r>
          </a:p>
          <a:p>
            <a:r>
              <a:rPr lang="en-US" dirty="0"/>
              <a:t>agency as the “elder/adult-at-risk” agency. When these agencies receive reports, they have several duties,</a:t>
            </a:r>
          </a:p>
          <a:p>
            <a:r>
              <a:rPr lang="en-US" dirty="0"/>
              <a:t>including to investigate and/or refer investigation to other agencies, including law enforcement. Wis. Stats.</a:t>
            </a:r>
          </a:p>
          <a:p>
            <a:r>
              <a:rPr lang="en-US" dirty="0"/>
              <a:t>46.90(2), 55.043.</a:t>
            </a:r>
          </a:p>
          <a:p>
            <a:r>
              <a:rPr lang="en-US" dirty="0"/>
              <a:t>If the report of abuse, neglect, self-neglect, or financial exploitation of a client/patient of an entity under</a:t>
            </a:r>
          </a:p>
          <a:p>
            <a:r>
              <a:rPr lang="en-US" dirty="0"/>
              <a:t>Wis. Stat. sec. 50.49 (generally, facilities and health services providing direct care or treatment to clients/</a:t>
            </a:r>
          </a:p>
          <a:p>
            <a:r>
              <a:rPr lang="en-US" dirty="0"/>
              <a:t>patients) and the alleged perpetrator is a caregiver or non-client resident of the entity, the agency must</a:t>
            </a:r>
          </a:p>
          <a:p>
            <a:r>
              <a:rPr lang="en-US" dirty="0"/>
              <a:t>refer the report to the appropriate department within 24 hours. If any investigator has reason to believe the</a:t>
            </a:r>
          </a:p>
          <a:p>
            <a:r>
              <a:rPr lang="en-US" dirty="0"/>
              <a:t>elder/adult is at risk of substantial physical harm, irreparable injury, or death, the investigator may request</a:t>
            </a:r>
          </a:p>
          <a:p>
            <a:r>
              <a:rPr lang="en-US" dirty="0"/>
              <a:t>immediate law enforcement assistance and/or initiate protective order proceedings under Wis. Stat. </a:t>
            </a:r>
            <a:r>
              <a:rPr lang="en-US" dirty="0" err="1"/>
              <a:t>ch.</a:t>
            </a:r>
            <a:r>
              <a:rPr lang="en-US" dirty="0"/>
              <a:t> 55.</a:t>
            </a:r>
          </a:p>
          <a:p>
            <a:r>
              <a:rPr lang="en-US" b="1" dirty="0"/>
              <a:t>WHO IS AN ELDER AT RISK?</a:t>
            </a:r>
          </a:p>
          <a:p>
            <a:r>
              <a:rPr lang="en-US" dirty="0"/>
              <a:t>An elder at risk is any person who is 60 years of age or older who has experienced, is experiencing, or is at risk of</a:t>
            </a:r>
          </a:p>
          <a:p>
            <a:r>
              <a:rPr lang="en-US" dirty="0"/>
              <a:t>experiencing abuse, neglect, self-neglect, or financial exploitation.</a:t>
            </a:r>
          </a:p>
          <a:p>
            <a:r>
              <a:rPr lang="en-US" b="1" dirty="0"/>
              <a:t>WHO IS AN ADULT AT RISK?</a:t>
            </a:r>
          </a:p>
          <a:p>
            <a:r>
              <a:rPr lang="en-US" dirty="0"/>
              <a:t>An adult at risk is any adult, 18 and older, who has a physical or mental condition that substantially impairs his</a:t>
            </a:r>
          </a:p>
          <a:p>
            <a:r>
              <a:rPr lang="en-US" dirty="0"/>
              <a:t>or her ability to care for his or her own needs, and who has experienced, is experiencing, or is at risk of experiencing</a:t>
            </a:r>
          </a:p>
          <a:p>
            <a:r>
              <a:rPr lang="en-US" dirty="0"/>
              <a:t>abuse, neglect, self-neglect, or financial exploitation.</a:t>
            </a:r>
          </a:p>
          <a:p>
            <a:r>
              <a:rPr lang="en-US" b="1" dirty="0"/>
              <a:t>WHAT MUST BE REPORTED?</a:t>
            </a:r>
          </a:p>
          <a:p>
            <a:r>
              <a:rPr lang="en-US" dirty="0"/>
              <a:t>Mandatory reporters must report if, through the course of their duties, he or she has reasonable cause to</a:t>
            </a:r>
          </a:p>
          <a:p>
            <a:r>
              <a:rPr lang="en-US" dirty="0"/>
              <a:t>believe any of the following:</a:t>
            </a:r>
          </a:p>
          <a:p>
            <a:r>
              <a:rPr lang="en-US" dirty="0"/>
              <a:t>• The elder/adult at risk is at imminent risk of serious bodily harm, death, sexual assault, or significant</a:t>
            </a:r>
          </a:p>
          <a:p>
            <a:r>
              <a:rPr lang="en-US" dirty="0"/>
              <a:t>property loss is unable to make an informed judgment about whether to report the risk.</a:t>
            </a:r>
          </a:p>
          <a:p>
            <a:r>
              <a:rPr lang="en-US" dirty="0"/>
              <a:t>An elder/adult at risk other than the subject of the report is at risk of serious bodily harm, death, sexual</a:t>
            </a:r>
          </a:p>
          <a:p>
            <a:r>
              <a:rPr lang="en-US" dirty="0"/>
              <a:t>assault, or significant property loss inflicted by a suspected perpetrator.</a:t>
            </a:r>
          </a:p>
          <a:p>
            <a:r>
              <a:rPr lang="en-US" dirty="0"/>
              <a:t>Additionally, mandatory reporters must report if an elder/adult at risk asks them to do so.</a:t>
            </a:r>
          </a:p>
        </p:txBody>
      </p:sp>
      <p:sp>
        <p:nvSpPr>
          <p:cNvPr id="4" name="Slide Number Placeholder 3"/>
          <p:cNvSpPr>
            <a:spLocks noGrp="1"/>
          </p:cNvSpPr>
          <p:nvPr>
            <p:ph type="sldNum" sz="quarter" idx="10"/>
          </p:nvPr>
        </p:nvSpPr>
        <p:spPr/>
        <p:txBody>
          <a:bodyPr/>
          <a:lstStyle/>
          <a:p>
            <a:fld id="{A9958776-A7C6-4273-9EED-DEAD152BE9BE}" type="slidenum">
              <a:rPr lang="en-US" smtClean="0"/>
              <a:t>12</a:t>
            </a:fld>
            <a:endParaRPr lang="en-US"/>
          </a:p>
        </p:txBody>
      </p:sp>
    </p:spTree>
    <p:extLst>
      <p:ext uri="{BB962C8B-B14F-4D97-AF65-F5344CB8AC3E}">
        <p14:creationId xmlns:p14="http://schemas.microsoft.com/office/powerpoint/2010/main" val="26487039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9958776-A7C6-4273-9EED-DEAD152BE9BE}" type="slidenum">
              <a:rPr lang="en-US" smtClean="0"/>
              <a:t>13</a:t>
            </a:fld>
            <a:endParaRPr lang="en-US"/>
          </a:p>
        </p:txBody>
      </p:sp>
    </p:spTree>
    <p:extLst>
      <p:ext uri="{BB962C8B-B14F-4D97-AF65-F5344CB8AC3E}">
        <p14:creationId xmlns:p14="http://schemas.microsoft.com/office/powerpoint/2010/main" val="33045856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assessments that you can use are:</a:t>
            </a:r>
          </a:p>
          <a:p>
            <a:r>
              <a:rPr lang="en-US" dirty="0"/>
              <a:t>Mini Mental Status Exam</a:t>
            </a:r>
          </a:p>
          <a:p>
            <a:r>
              <a:rPr lang="en-US" dirty="0"/>
              <a:t>ANT</a:t>
            </a:r>
          </a:p>
          <a:p>
            <a:r>
              <a:rPr lang="en-US" dirty="0"/>
              <a:t>Mini Cog including clock Test</a:t>
            </a:r>
          </a:p>
          <a:p>
            <a:pPr lvl="2">
              <a:defRPr/>
            </a:pPr>
            <a:r>
              <a:rPr lang="en-US" altLang="en-US" sz="2000" dirty="0"/>
              <a:t>Alzheimer’s or Dementia</a:t>
            </a:r>
          </a:p>
          <a:p>
            <a:pPr lvl="2">
              <a:defRPr/>
            </a:pPr>
            <a:r>
              <a:rPr lang="en-US" altLang="en-US" sz="2000" dirty="0"/>
              <a:t>TBI</a:t>
            </a:r>
          </a:p>
          <a:p>
            <a:pPr lvl="2">
              <a:defRPr/>
            </a:pPr>
            <a:r>
              <a:rPr lang="en-US" altLang="en-US" sz="2000" dirty="0"/>
              <a:t>Developmental Disability</a:t>
            </a:r>
          </a:p>
          <a:p>
            <a:pPr>
              <a:defRPr/>
            </a:pPr>
            <a:r>
              <a:rPr lang="en-US" altLang="en-US" dirty="0"/>
              <a:t>or can you get this diagnosis</a:t>
            </a:r>
            <a:endParaRPr lang="en-US" dirty="0"/>
          </a:p>
        </p:txBody>
      </p:sp>
      <p:sp>
        <p:nvSpPr>
          <p:cNvPr id="4" name="Slide Number Placeholder 3"/>
          <p:cNvSpPr>
            <a:spLocks noGrp="1"/>
          </p:cNvSpPr>
          <p:nvPr>
            <p:ph type="sldNum" sz="quarter" idx="10"/>
          </p:nvPr>
        </p:nvSpPr>
        <p:spPr/>
        <p:txBody>
          <a:bodyPr/>
          <a:lstStyle/>
          <a:p>
            <a:pPr>
              <a:defRPr/>
            </a:pPr>
            <a:fld id="{585A4393-768D-4068-BF25-9558CD18EA03}" type="slidenum">
              <a:rPr lang="en-US" smtClean="0"/>
              <a:pPr>
                <a:defRPr/>
              </a:pPr>
              <a:t>14</a:t>
            </a:fld>
            <a:endParaRPr lang="en-US" dirty="0"/>
          </a:p>
        </p:txBody>
      </p:sp>
    </p:spTree>
    <p:extLst>
      <p:ext uri="{BB962C8B-B14F-4D97-AF65-F5344CB8AC3E}">
        <p14:creationId xmlns:p14="http://schemas.microsoft.com/office/powerpoint/2010/main" val="23641887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71450" indent="-296711">
              <a:defRPr>
                <a:solidFill>
                  <a:schemeClr val="tx1"/>
                </a:solidFill>
                <a:latin typeface="Century Gothic" panose="020B0502020202020204" pitchFamily="34" charset="0"/>
              </a:defRPr>
            </a:lvl2pPr>
            <a:lvl3pPr marL="1186847" indent="-237369">
              <a:defRPr>
                <a:solidFill>
                  <a:schemeClr val="tx1"/>
                </a:solidFill>
                <a:latin typeface="Century Gothic" panose="020B0502020202020204" pitchFamily="34" charset="0"/>
              </a:defRPr>
            </a:lvl3pPr>
            <a:lvl4pPr marL="1661585" indent="-237369">
              <a:defRPr>
                <a:solidFill>
                  <a:schemeClr val="tx1"/>
                </a:solidFill>
                <a:latin typeface="Century Gothic" panose="020B0502020202020204" pitchFamily="34" charset="0"/>
              </a:defRPr>
            </a:lvl4pPr>
            <a:lvl5pPr marL="2136324" indent="-237369">
              <a:defRPr>
                <a:solidFill>
                  <a:schemeClr val="tx1"/>
                </a:solidFill>
                <a:latin typeface="Century Gothic" panose="020B0502020202020204" pitchFamily="34" charset="0"/>
              </a:defRPr>
            </a:lvl5pPr>
            <a:lvl6pPr marL="2611062" indent="-237369" eaLnBrk="0" fontAlgn="base" hangingPunct="0">
              <a:spcBef>
                <a:spcPct val="0"/>
              </a:spcBef>
              <a:spcAft>
                <a:spcPct val="0"/>
              </a:spcAft>
              <a:defRPr>
                <a:solidFill>
                  <a:schemeClr val="tx1"/>
                </a:solidFill>
                <a:latin typeface="Century Gothic" panose="020B0502020202020204" pitchFamily="34" charset="0"/>
              </a:defRPr>
            </a:lvl6pPr>
            <a:lvl7pPr marL="3085801" indent="-237369" eaLnBrk="0" fontAlgn="base" hangingPunct="0">
              <a:spcBef>
                <a:spcPct val="0"/>
              </a:spcBef>
              <a:spcAft>
                <a:spcPct val="0"/>
              </a:spcAft>
              <a:defRPr>
                <a:solidFill>
                  <a:schemeClr val="tx1"/>
                </a:solidFill>
                <a:latin typeface="Century Gothic" panose="020B0502020202020204" pitchFamily="34" charset="0"/>
              </a:defRPr>
            </a:lvl7pPr>
            <a:lvl8pPr marL="3560540" indent="-237369" eaLnBrk="0" fontAlgn="base" hangingPunct="0">
              <a:spcBef>
                <a:spcPct val="0"/>
              </a:spcBef>
              <a:spcAft>
                <a:spcPct val="0"/>
              </a:spcAft>
              <a:defRPr>
                <a:solidFill>
                  <a:schemeClr val="tx1"/>
                </a:solidFill>
                <a:latin typeface="Century Gothic" panose="020B0502020202020204" pitchFamily="34" charset="0"/>
              </a:defRPr>
            </a:lvl8pPr>
            <a:lvl9pPr marL="4035279" indent="-237369"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4C94241E-94C3-4D25-9E8F-C5396C97730A}" type="slidenum">
              <a:rPr lang="en-US" altLang="en-US" b="1" smtClean="0">
                <a:latin typeface="Arial" panose="020B0604020202020204" pitchFamily="34" charset="0"/>
              </a:rPr>
              <a:pPr fontAlgn="base">
                <a:spcBef>
                  <a:spcPct val="0"/>
                </a:spcBef>
                <a:spcAft>
                  <a:spcPct val="0"/>
                </a:spcAft>
              </a:pPr>
              <a:t>15</a:t>
            </a:fld>
            <a:endParaRPr lang="en-US" altLang="en-US" b="1" dirty="0">
              <a:latin typeface="Arial" panose="020B0604020202020204" pitchFamily="34" charset="0"/>
            </a:endParaRPr>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000" dirty="0"/>
          </a:p>
        </p:txBody>
      </p:sp>
    </p:spTree>
    <p:extLst>
      <p:ext uri="{BB962C8B-B14F-4D97-AF65-F5344CB8AC3E}">
        <p14:creationId xmlns:p14="http://schemas.microsoft.com/office/powerpoint/2010/main" val="34389110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71450" indent="-296711">
              <a:defRPr>
                <a:solidFill>
                  <a:schemeClr val="tx1"/>
                </a:solidFill>
                <a:latin typeface="Century Gothic" panose="020B0502020202020204" pitchFamily="34" charset="0"/>
              </a:defRPr>
            </a:lvl2pPr>
            <a:lvl3pPr marL="1186847" indent="-237369">
              <a:defRPr>
                <a:solidFill>
                  <a:schemeClr val="tx1"/>
                </a:solidFill>
                <a:latin typeface="Century Gothic" panose="020B0502020202020204" pitchFamily="34" charset="0"/>
              </a:defRPr>
            </a:lvl3pPr>
            <a:lvl4pPr marL="1661585" indent="-237369">
              <a:defRPr>
                <a:solidFill>
                  <a:schemeClr val="tx1"/>
                </a:solidFill>
                <a:latin typeface="Century Gothic" panose="020B0502020202020204" pitchFamily="34" charset="0"/>
              </a:defRPr>
            </a:lvl4pPr>
            <a:lvl5pPr marL="2136324" indent="-237369">
              <a:defRPr>
                <a:solidFill>
                  <a:schemeClr val="tx1"/>
                </a:solidFill>
                <a:latin typeface="Century Gothic" panose="020B0502020202020204" pitchFamily="34" charset="0"/>
              </a:defRPr>
            </a:lvl5pPr>
            <a:lvl6pPr marL="2611062" indent="-237369" eaLnBrk="0" fontAlgn="base" hangingPunct="0">
              <a:spcBef>
                <a:spcPct val="0"/>
              </a:spcBef>
              <a:spcAft>
                <a:spcPct val="0"/>
              </a:spcAft>
              <a:defRPr>
                <a:solidFill>
                  <a:schemeClr val="tx1"/>
                </a:solidFill>
                <a:latin typeface="Century Gothic" panose="020B0502020202020204" pitchFamily="34" charset="0"/>
              </a:defRPr>
            </a:lvl6pPr>
            <a:lvl7pPr marL="3085801" indent="-237369" eaLnBrk="0" fontAlgn="base" hangingPunct="0">
              <a:spcBef>
                <a:spcPct val="0"/>
              </a:spcBef>
              <a:spcAft>
                <a:spcPct val="0"/>
              </a:spcAft>
              <a:defRPr>
                <a:solidFill>
                  <a:schemeClr val="tx1"/>
                </a:solidFill>
                <a:latin typeface="Century Gothic" panose="020B0502020202020204" pitchFamily="34" charset="0"/>
              </a:defRPr>
            </a:lvl7pPr>
            <a:lvl8pPr marL="3560540" indent="-237369" eaLnBrk="0" fontAlgn="base" hangingPunct="0">
              <a:spcBef>
                <a:spcPct val="0"/>
              </a:spcBef>
              <a:spcAft>
                <a:spcPct val="0"/>
              </a:spcAft>
              <a:defRPr>
                <a:solidFill>
                  <a:schemeClr val="tx1"/>
                </a:solidFill>
                <a:latin typeface="Century Gothic" panose="020B0502020202020204" pitchFamily="34" charset="0"/>
              </a:defRPr>
            </a:lvl8pPr>
            <a:lvl9pPr marL="4035279" indent="-237369"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F4AA0C9D-D2A6-40A6-BED9-9C4F517E45B5}" type="slidenum">
              <a:rPr lang="en-US" altLang="en-US" b="1" smtClean="0">
                <a:latin typeface="Arial" panose="020B0604020202020204" pitchFamily="34" charset="0"/>
              </a:rPr>
              <a:pPr fontAlgn="base">
                <a:spcBef>
                  <a:spcPct val="0"/>
                </a:spcBef>
                <a:spcAft>
                  <a:spcPct val="0"/>
                </a:spcAft>
              </a:pPr>
              <a:t>16</a:t>
            </a:fld>
            <a:endParaRPr lang="en-US" altLang="en-US" b="1" dirty="0">
              <a:latin typeface="Arial" panose="020B0604020202020204" pitchFamily="34" charset="0"/>
            </a:endParaRPr>
          </a:p>
        </p:txBody>
      </p:sp>
      <p:sp>
        <p:nvSpPr>
          <p:cNvPr id="645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000" dirty="0"/>
          </a:p>
        </p:txBody>
      </p:sp>
    </p:spTree>
    <p:extLst>
      <p:ext uri="{BB962C8B-B14F-4D97-AF65-F5344CB8AC3E}">
        <p14:creationId xmlns:p14="http://schemas.microsoft.com/office/powerpoint/2010/main" val="15674223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3ABA37-B74F-4C90-994F-1DCCAD2BB71A}" type="slidenum">
              <a:rPr lang="en-US" smtClean="0"/>
              <a:t>17</a:t>
            </a:fld>
            <a:endParaRPr lang="en-US"/>
          </a:p>
        </p:txBody>
      </p:sp>
    </p:spTree>
    <p:extLst>
      <p:ext uri="{BB962C8B-B14F-4D97-AF65-F5344CB8AC3E}">
        <p14:creationId xmlns:p14="http://schemas.microsoft.com/office/powerpoint/2010/main" val="8545820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3ABA37-B74F-4C90-994F-1DCCAD2BB71A}" type="slidenum">
              <a:rPr lang="en-US" smtClean="0"/>
              <a:t>18</a:t>
            </a:fld>
            <a:endParaRPr lang="en-US"/>
          </a:p>
        </p:txBody>
      </p:sp>
    </p:spTree>
    <p:extLst>
      <p:ext uri="{BB962C8B-B14F-4D97-AF65-F5344CB8AC3E}">
        <p14:creationId xmlns:p14="http://schemas.microsoft.com/office/powerpoint/2010/main" val="18111905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85A4393-768D-4068-BF25-9558CD18EA03}" type="slidenum">
              <a:rPr lang="en-US" smtClean="0"/>
              <a:pPr>
                <a:defRPr/>
              </a:pPr>
              <a:t>19</a:t>
            </a:fld>
            <a:endParaRPr lang="en-US" dirty="0"/>
          </a:p>
        </p:txBody>
      </p:sp>
    </p:spTree>
    <p:extLst>
      <p:ext uri="{BB962C8B-B14F-4D97-AF65-F5344CB8AC3E}">
        <p14:creationId xmlns:p14="http://schemas.microsoft.com/office/powerpoint/2010/main" val="31527099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9478">
              <a:defRPr/>
            </a:pPr>
            <a:r>
              <a:rPr lang="en-US" dirty="0"/>
              <a:t>Review Chapter 51 </a:t>
            </a:r>
            <a:r>
              <a:rPr lang="en-US" dirty="0" err="1"/>
              <a:t>vs</a:t>
            </a:r>
            <a:r>
              <a:rPr lang="en-US" dirty="0"/>
              <a:t> Chapter 55 Chart, highlighting</a:t>
            </a:r>
            <a:r>
              <a:rPr lang="en-US" baseline="0" dirty="0"/>
              <a:t> the differences between the two and why 55 was designated as the more appropriate avenue for people with dementia</a:t>
            </a:r>
            <a:endParaRPr lang="en-US" dirty="0"/>
          </a:p>
          <a:p>
            <a:endParaRPr lang="en-US"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20</a:t>
            </a:fld>
            <a:endParaRPr lang="en-US"/>
          </a:p>
        </p:txBody>
      </p:sp>
    </p:spTree>
    <p:extLst>
      <p:ext uri="{BB962C8B-B14F-4D97-AF65-F5344CB8AC3E}">
        <p14:creationId xmlns:p14="http://schemas.microsoft.com/office/powerpoint/2010/main" val="1952207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71450" indent="-296711">
              <a:defRPr>
                <a:solidFill>
                  <a:schemeClr val="tx1"/>
                </a:solidFill>
                <a:latin typeface="Century Gothic" panose="020B0502020202020204" pitchFamily="34" charset="0"/>
              </a:defRPr>
            </a:lvl2pPr>
            <a:lvl3pPr marL="1186847" indent="-237369">
              <a:defRPr>
                <a:solidFill>
                  <a:schemeClr val="tx1"/>
                </a:solidFill>
                <a:latin typeface="Century Gothic" panose="020B0502020202020204" pitchFamily="34" charset="0"/>
              </a:defRPr>
            </a:lvl3pPr>
            <a:lvl4pPr marL="1661585" indent="-237369">
              <a:defRPr>
                <a:solidFill>
                  <a:schemeClr val="tx1"/>
                </a:solidFill>
                <a:latin typeface="Century Gothic" panose="020B0502020202020204" pitchFamily="34" charset="0"/>
              </a:defRPr>
            </a:lvl4pPr>
            <a:lvl5pPr marL="2136324" indent="-237369">
              <a:defRPr>
                <a:solidFill>
                  <a:schemeClr val="tx1"/>
                </a:solidFill>
                <a:latin typeface="Century Gothic" panose="020B0502020202020204" pitchFamily="34" charset="0"/>
              </a:defRPr>
            </a:lvl5pPr>
            <a:lvl6pPr marL="2611062" indent="-237369" eaLnBrk="0" fontAlgn="base" hangingPunct="0">
              <a:spcBef>
                <a:spcPct val="0"/>
              </a:spcBef>
              <a:spcAft>
                <a:spcPct val="0"/>
              </a:spcAft>
              <a:defRPr>
                <a:solidFill>
                  <a:schemeClr val="tx1"/>
                </a:solidFill>
                <a:latin typeface="Century Gothic" panose="020B0502020202020204" pitchFamily="34" charset="0"/>
              </a:defRPr>
            </a:lvl6pPr>
            <a:lvl7pPr marL="3085801" indent="-237369" eaLnBrk="0" fontAlgn="base" hangingPunct="0">
              <a:spcBef>
                <a:spcPct val="0"/>
              </a:spcBef>
              <a:spcAft>
                <a:spcPct val="0"/>
              </a:spcAft>
              <a:defRPr>
                <a:solidFill>
                  <a:schemeClr val="tx1"/>
                </a:solidFill>
                <a:latin typeface="Century Gothic" panose="020B0502020202020204" pitchFamily="34" charset="0"/>
              </a:defRPr>
            </a:lvl7pPr>
            <a:lvl8pPr marL="3560540" indent="-237369" eaLnBrk="0" fontAlgn="base" hangingPunct="0">
              <a:spcBef>
                <a:spcPct val="0"/>
              </a:spcBef>
              <a:spcAft>
                <a:spcPct val="0"/>
              </a:spcAft>
              <a:defRPr>
                <a:solidFill>
                  <a:schemeClr val="tx1"/>
                </a:solidFill>
                <a:latin typeface="Century Gothic" panose="020B0502020202020204" pitchFamily="34" charset="0"/>
              </a:defRPr>
            </a:lvl8pPr>
            <a:lvl9pPr marL="4035279" indent="-237369"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CEA88A2A-DCAD-4FED-9BD8-C68216C9CE81}" type="slidenum">
              <a:rPr lang="en-US" altLang="en-US" b="1" smtClean="0">
                <a:solidFill>
                  <a:prstClr val="black"/>
                </a:solidFill>
                <a:latin typeface="Arial" panose="020B0604020202020204" pitchFamily="34" charset="0"/>
              </a:rPr>
              <a:pPr fontAlgn="base">
                <a:spcBef>
                  <a:spcPct val="0"/>
                </a:spcBef>
                <a:spcAft>
                  <a:spcPct val="0"/>
                </a:spcAft>
              </a:pPr>
              <a:t>3</a:t>
            </a:fld>
            <a:endParaRPr lang="en-US" altLang="en-US" b="1" dirty="0">
              <a:solidFill>
                <a:prstClr val="black"/>
              </a:solidFill>
              <a:latin typeface="Arial" panose="020B0604020202020204" pitchFamily="34" charset="0"/>
            </a:endParaRPr>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z="1000" dirty="0"/>
              <a:t>Wisconsin Statute 46.90 states that "Elder adult at risk" means any  person age 60 or older who has experienced, is currently experiencing, or is at risk of experiencing abuse:</a:t>
            </a:r>
          </a:p>
          <a:p>
            <a:pPr eaLnBrk="1" hangingPunct="1">
              <a:spcBef>
                <a:spcPct val="0"/>
              </a:spcBef>
            </a:pPr>
            <a:r>
              <a:rPr lang="en-US" altLang="en-US" sz="1000" dirty="0"/>
              <a:t> </a:t>
            </a:r>
          </a:p>
          <a:p>
            <a:pPr eaLnBrk="1" hangingPunct="1">
              <a:spcBef>
                <a:spcPct val="0"/>
              </a:spcBef>
            </a:pPr>
            <a:r>
              <a:rPr lang="en-US" altLang="en-US" sz="1000" dirty="0"/>
              <a:t>Physical Abuse: means the intentional or reckless </a:t>
            </a:r>
            <a:r>
              <a:rPr lang="en-US" altLang="en-US" sz="1000" dirty="0" err="1"/>
              <a:t>inflicition</a:t>
            </a:r>
            <a:r>
              <a:rPr lang="en-US" altLang="en-US" sz="1000" dirty="0"/>
              <a:t> of bodily-harm.  </a:t>
            </a:r>
          </a:p>
          <a:p>
            <a:pPr eaLnBrk="1" hangingPunct="1">
              <a:spcBef>
                <a:spcPct val="0"/>
              </a:spcBef>
            </a:pPr>
            <a:r>
              <a:rPr lang="en-US" altLang="en-US" sz="1000" dirty="0"/>
              <a:t>Emotional Abuse: means language or behavior that serves no legitimate purpose and is intended to be intimidating, humiliating, threatening, frightening, or otherwise </a:t>
            </a:r>
            <a:r>
              <a:rPr lang="en-US" altLang="en-US" sz="1000" dirty="0" err="1"/>
              <a:t>harrassing</a:t>
            </a:r>
            <a:r>
              <a:rPr lang="en-US" altLang="en-US" sz="1000" dirty="0"/>
              <a:t>, and that does or </a:t>
            </a:r>
            <a:r>
              <a:rPr lang="en-US" altLang="en-US" sz="1000" dirty="0" err="1"/>
              <a:t>resonably</a:t>
            </a:r>
            <a:r>
              <a:rPr lang="en-US" altLang="en-US" sz="1000" dirty="0"/>
              <a:t> could intimidate, humiliate, threaten, frighten, or otherwise </a:t>
            </a:r>
            <a:r>
              <a:rPr lang="en-US" altLang="en-US" sz="1000" dirty="0" err="1"/>
              <a:t>harrass</a:t>
            </a:r>
            <a:r>
              <a:rPr lang="en-US" altLang="en-US" sz="1000" dirty="0"/>
              <a:t> the individual to whom the conduct or language is directed. </a:t>
            </a:r>
          </a:p>
          <a:p>
            <a:pPr eaLnBrk="1" hangingPunct="1">
              <a:spcBef>
                <a:spcPct val="0"/>
              </a:spcBef>
            </a:pPr>
            <a:r>
              <a:rPr lang="en-US" altLang="en-US" sz="1000" dirty="0"/>
              <a:t>Sexual Abuse: means when a person has been forced, tricked, threatened or otherwise coerced into sexual contact against one's will. </a:t>
            </a:r>
          </a:p>
          <a:p>
            <a:pPr eaLnBrk="1" hangingPunct="1">
              <a:spcBef>
                <a:spcPct val="0"/>
              </a:spcBef>
            </a:pPr>
            <a:r>
              <a:rPr lang="en-US" altLang="en-US" sz="1000" dirty="0"/>
              <a:t>Treatment without Consent: means the administration of medication to an individual who has not provided informed consent, or the performance of psychosurgery, electroconvulsive therapy, or experimental research of an individual who has not provided informed consent, with the knowledge that no lawful authority exists for the administration or performance. </a:t>
            </a:r>
          </a:p>
          <a:p>
            <a:pPr eaLnBrk="1" hangingPunct="1">
              <a:spcBef>
                <a:spcPct val="0"/>
              </a:spcBef>
            </a:pPr>
            <a:r>
              <a:rPr lang="en-US" altLang="en-US" sz="1000" dirty="0"/>
              <a:t>Unreasonable Confinement or Restraint: includes the intentional and unreasonable confinement of an individual in a locked room, involuntary separation of an individual from his or her living area, use on an individual of physical restraining devices, or the provision </a:t>
            </a:r>
            <a:r>
              <a:rPr lang="en-US" altLang="en-US" sz="1000" dirty="0" err="1"/>
              <a:t>os</a:t>
            </a:r>
            <a:r>
              <a:rPr lang="en-US" altLang="en-US" sz="1000" dirty="0"/>
              <a:t> unnecessary of excessive medication to an individual, but does not include the use or these methods or devices in entities regulated by the department if the methods or devices are employed in a conformance with state and federal standards governing confinement and restraint. </a:t>
            </a:r>
          </a:p>
          <a:p>
            <a:pPr eaLnBrk="1" hangingPunct="1">
              <a:spcBef>
                <a:spcPct val="0"/>
              </a:spcBef>
            </a:pPr>
            <a:r>
              <a:rPr lang="en-US" altLang="en-US" sz="1000" dirty="0"/>
              <a:t>Financial Exploitation: the misuse of an elder's money or property. It includes deception, diverting income, mismanagement of funds and taking money or </a:t>
            </a:r>
            <a:r>
              <a:rPr lang="en-US" altLang="en-US" sz="1000" dirty="0" err="1"/>
              <a:t>posessions</a:t>
            </a:r>
            <a:r>
              <a:rPr lang="en-US" altLang="en-US" sz="1000" dirty="0"/>
              <a:t> against a person's will. </a:t>
            </a:r>
          </a:p>
          <a:p>
            <a:pPr eaLnBrk="1" hangingPunct="1">
              <a:spcBef>
                <a:spcPct val="0"/>
              </a:spcBef>
            </a:pPr>
            <a:r>
              <a:rPr lang="en-US" altLang="en-US" sz="1000" dirty="0"/>
              <a:t>Neglect: "occurs when a caregiver's failure to provide adequate food, shelter, clothing, medical or dental care results in significant danger to the physical or mental health of an older person in his/her care". </a:t>
            </a:r>
          </a:p>
          <a:p>
            <a:pPr eaLnBrk="1" hangingPunct="1">
              <a:spcBef>
                <a:spcPct val="0"/>
              </a:spcBef>
            </a:pPr>
            <a:r>
              <a:rPr lang="en-US" altLang="en-US" sz="1000" dirty="0"/>
              <a:t>Self-Neglect: "a significant danger to an elder person's physical or mental health because the elder person is unable or fails to provide him/herself with adequate food, shelter, clothing, medical or dental care".</a:t>
            </a:r>
          </a:p>
          <a:p>
            <a:pPr eaLnBrk="1" hangingPunct="1">
              <a:spcBef>
                <a:spcPct val="0"/>
              </a:spcBef>
            </a:pPr>
            <a:endParaRPr lang="en-US" altLang="en-US" sz="1000" dirty="0"/>
          </a:p>
          <a:p>
            <a:pPr eaLnBrk="1" hangingPunct="1">
              <a:spcBef>
                <a:spcPct val="0"/>
              </a:spcBef>
            </a:pPr>
            <a:r>
              <a:rPr lang="en-US" altLang="en-US" sz="1000" dirty="0"/>
              <a:t> </a:t>
            </a:r>
          </a:p>
        </p:txBody>
      </p:sp>
    </p:spTree>
    <p:extLst>
      <p:ext uri="{BB962C8B-B14F-4D97-AF65-F5344CB8AC3E}">
        <p14:creationId xmlns:p14="http://schemas.microsoft.com/office/powerpoint/2010/main" val="402367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fontScale="92500" lnSpcReduction="10000"/>
          </a:bodyPr>
          <a:lstStyle/>
          <a:p>
            <a:pPr lvl="1"/>
            <a:endParaRPr lang="en-US" dirty="0">
              <a:latin typeface="Arial"/>
              <a:cs typeface="Arial"/>
            </a:endParaRPr>
          </a:p>
          <a:p>
            <a:r>
              <a:rPr lang="en-US" dirty="0">
                <a:latin typeface="Arial"/>
                <a:cs typeface="Arial"/>
              </a:rPr>
              <a:t>The </a:t>
            </a:r>
            <a:r>
              <a:rPr lang="en-US" u="sng" dirty="0">
                <a:latin typeface="Arial"/>
                <a:cs typeface="Arial"/>
              </a:rPr>
              <a:t>Helen E.F. </a:t>
            </a:r>
            <a:r>
              <a:rPr lang="en-US" dirty="0">
                <a:latin typeface="Arial"/>
                <a:cs typeface="Arial"/>
              </a:rPr>
              <a:t>case 	</a:t>
            </a:r>
          </a:p>
          <a:p>
            <a:pPr lvl="1"/>
            <a:r>
              <a:rPr lang="en-US" dirty="0">
                <a:latin typeface="Arial"/>
                <a:cs typeface="Arial"/>
              </a:rPr>
              <a:t>Is Alzheimer’s / Dementia a “mental illness” within the meaning of the civil commitment statutes?</a:t>
            </a:r>
          </a:p>
          <a:p>
            <a:pPr lvl="1"/>
            <a:r>
              <a:rPr lang="en-US" dirty="0">
                <a:latin typeface="Arial"/>
                <a:cs typeface="Arial"/>
              </a:rPr>
              <a:t>Is an individual with Alzheimer’s / Dementia a “proper subject for treatment” under Chapter 51?</a:t>
            </a:r>
          </a:p>
          <a:p>
            <a:endParaRPr lang="en-US" dirty="0">
              <a:latin typeface="Arial"/>
              <a:cs typeface="Arial"/>
            </a:endParaRPr>
          </a:p>
          <a:p>
            <a:r>
              <a:rPr lang="en-US" dirty="0"/>
              <a:t>Lower Court Arguments and Holdings</a:t>
            </a:r>
          </a:p>
          <a:p>
            <a:r>
              <a:rPr lang="en-US" dirty="0">
                <a:latin typeface="Arial"/>
                <a:cs typeface="Arial"/>
              </a:rPr>
              <a:t>Trial Court found that Helen’s dementia and behavioral disturbances were a treatable mental illness and that Helen was a proper subject for treatment. Court ordered inpatient commitment and involuntary psychiatric medication.</a:t>
            </a:r>
          </a:p>
          <a:p>
            <a:r>
              <a:rPr lang="en-US" dirty="0">
                <a:latin typeface="Arial"/>
                <a:cs typeface="Arial"/>
              </a:rPr>
              <a:t>Helen appealed. The Court of Appeals found that Dementia was not  a mental illness within the meaning of Chapter 51, and that Helen was not a proper subject for treatment. Court observed that Chapter 51 is for individuals who are suitable for  treatment and “rehabilitation” and that individuals with dementia are not rehabilitable. </a:t>
            </a:r>
          </a:p>
          <a:p>
            <a:r>
              <a:rPr lang="en-US" dirty="0">
                <a:latin typeface="Arial"/>
                <a:cs typeface="Arial"/>
              </a:rPr>
              <a:t>Court of Appeals noted the </a:t>
            </a:r>
            <a:r>
              <a:rPr lang="en-US" u="sng" dirty="0">
                <a:latin typeface="Arial"/>
                <a:cs typeface="Arial"/>
              </a:rPr>
              <a:t>Handcuffed</a:t>
            </a:r>
            <a:r>
              <a:rPr lang="en-US" dirty="0">
                <a:latin typeface="Arial"/>
                <a:cs typeface="Arial"/>
              </a:rPr>
              <a:t> report prepared by the Alzheimer’s Association of SE WI. </a:t>
            </a:r>
          </a:p>
          <a:p>
            <a:pPr>
              <a:buNone/>
            </a:pPr>
            <a:endParaRPr lang="en-US" dirty="0"/>
          </a:p>
          <a:p>
            <a:r>
              <a:rPr lang="en-US" dirty="0">
                <a:latin typeface="Arial"/>
                <a:cs typeface="Arial"/>
              </a:rPr>
              <a:t>Wisconsin Supreme Court Ruling	</a:t>
            </a:r>
          </a:p>
          <a:p>
            <a:r>
              <a:rPr lang="en-US" dirty="0">
                <a:latin typeface="Arial"/>
                <a:cs typeface="Arial"/>
              </a:rPr>
              <a:t>Supreme Court found that in this case, Helen E.F. was not a proper subject for treatment, because her Alzheimer’s disease was not subject to rehabilitation, and because Chapter 55 protective placement was the more appropriate process by which an individual with dementia should be treated.</a:t>
            </a:r>
          </a:p>
          <a:p>
            <a:r>
              <a:rPr lang="en-US" dirty="0">
                <a:latin typeface="Arial"/>
                <a:cs typeface="Arial"/>
              </a:rPr>
              <a:t>Court “left for another day” the question of how to treat individuals with co-occurring mental illness and dementia.</a:t>
            </a:r>
          </a:p>
          <a:p>
            <a:pPr lvl="1"/>
            <a:endParaRPr lang="en-US" dirty="0">
              <a:latin typeface="Arial"/>
              <a:cs typeface="Arial"/>
            </a:endParaRPr>
          </a:p>
          <a:p>
            <a:endParaRPr lang="en-US" dirty="0">
              <a:latin typeface="Arial"/>
              <a:cs typeface="Arial"/>
            </a:endParaRPr>
          </a:p>
          <a:p>
            <a:endParaRPr lang="en-US" dirty="0"/>
          </a:p>
        </p:txBody>
      </p:sp>
      <p:sp>
        <p:nvSpPr>
          <p:cNvPr id="4" name="Slide Number Placeholder 3"/>
          <p:cNvSpPr>
            <a:spLocks noGrp="1"/>
          </p:cNvSpPr>
          <p:nvPr>
            <p:ph type="sldNum" sz="quarter" idx="10"/>
          </p:nvPr>
        </p:nvSpPr>
        <p:spPr/>
        <p:txBody>
          <a:bodyPr/>
          <a:lstStyle/>
          <a:p>
            <a:fld id="{FDD88662-B236-4D61-8470-41BB90B939BA}" type="slidenum">
              <a:rPr lang="en-US" smtClean="0"/>
              <a:pPr/>
              <a:t>21</a:t>
            </a:fld>
            <a:endParaRPr lang="en-US"/>
          </a:p>
        </p:txBody>
      </p:sp>
    </p:spTree>
    <p:extLst>
      <p:ext uri="{BB962C8B-B14F-4D97-AF65-F5344CB8AC3E}">
        <p14:creationId xmlns:p14="http://schemas.microsoft.com/office/powerpoint/2010/main" val="26067476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632984" indent="-632984">
              <a:lnSpc>
                <a:spcPct val="80000"/>
              </a:lnSpc>
              <a:buFont typeface="Wingdings" panose="05000000000000000000" pitchFamily="2" charset="2"/>
              <a:buAutoNum type="arabicPeriod"/>
              <a:defRPr/>
            </a:pPr>
            <a:r>
              <a:rPr lang="en-US" dirty="0"/>
              <a:t>A decision is made to utilize Chapter 55 emergency protective placement</a:t>
            </a:r>
            <a:r>
              <a:rPr lang="en-US" baseline="0" dirty="0"/>
              <a:t> when </a:t>
            </a:r>
            <a:r>
              <a:rPr lang="en-US" altLang="en-US" dirty="0">
                <a:latin typeface="Arial"/>
                <a:cs typeface="Arial"/>
              </a:rPr>
              <a:t>The subject of the petition is </a:t>
            </a:r>
            <a:r>
              <a:rPr lang="en-US" altLang="en-US" b="1" i="1" u="sng" dirty="0">
                <a:latin typeface="Arial"/>
                <a:cs typeface="Arial"/>
              </a:rPr>
              <a:t>alleged</a:t>
            </a:r>
            <a:r>
              <a:rPr lang="en-US" altLang="en-US" dirty="0">
                <a:latin typeface="Arial"/>
                <a:cs typeface="Arial"/>
              </a:rPr>
              <a:t> to have a </a:t>
            </a:r>
            <a:r>
              <a:rPr lang="en-US" altLang="en-US" i="1" u="sng" dirty="0">
                <a:latin typeface="Arial"/>
                <a:cs typeface="Arial"/>
              </a:rPr>
              <a:t>permanent impairment</a:t>
            </a:r>
            <a:r>
              <a:rPr lang="en-US" altLang="en-US" dirty="0">
                <a:latin typeface="Arial"/>
                <a:cs typeface="Arial"/>
              </a:rPr>
              <a:t> (or combination of impairments in the areas of developmental disability, degenerative brain disorder, serious and persistent mental illness or other like incapacity.   The person is </a:t>
            </a:r>
            <a:r>
              <a:rPr lang="en-US" altLang="en-US" b="1" i="1" dirty="0">
                <a:latin typeface="Arial"/>
                <a:cs typeface="Arial"/>
              </a:rPr>
              <a:t>alleged</a:t>
            </a:r>
            <a:r>
              <a:rPr lang="en-US" altLang="en-US" dirty="0">
                <a:latin typeface="Arial"/>
                <a:cs typeface="Arial"/>
              </a:rPr>
              <a:t> to be </a:t>
            </a:r>
            <a:r>
              <a:rPr lang="en-US" altLang="en-US" i="1" u="sng" dirty="0">
                <a:latin typeface="Arial"/>
                <a:cs typeface="Arial"/>
              </a:rPr>
              <a:t>incompetent</a:t>
            </a:r>
            <a:r>
              <a:rPr lang="en-US" altLang="en-US" dirty="0">
                <a:latin typeface="Arial"/>
                <a:cs typeface="Arial"/>
              </a:rPr>
              <a:t> and the subject of a guardianship or a guardianship will be jointly filed.  </a:t>
            </a:r>
          </a:p>
          <a:p>
            <a:pPr marL="632984" indent="-632984">
              <a:lnSpc>
                <a:spcPct val="80000"/>
              </a:lnSpc>
              <a:buFont typeface="Wingdings" panose="05000000000000000000" pitchFamily="2" charset="2"/>
              <a:buAutoNum type="arabicPeriod"/>
              <a:defRPr/>
            </a:pPr>
            <a:endParaRPr lang="en-US" altLang="en-US" dirty="0">
              <a:latin typeface="Arial"/>
              <a:cs typeface="Arial"/>
            </a:endParaRPr>
          </a:p>
          <a:p>
            <a:pPr marL="632984" indent="-632984">
              <a:lnSpc>
                <a:spcPct val="80000"/>
              </a:lnSpc>
              <a:buFont typeface="Wingdings" panose="05000000000000000000" pitchFamily="2" charset="2"/>
              <a:buAutoNum type="arabicPeriod"/>
              <a:defRPr/>
            </a:pPr>
            <a:r>
              <a:rPr lang="en-US" altLang="en-US" dirty="0">
                <a:latin typeface="Arial"/>
                <a:cs typeface="Arial"/>
              </a:rPr>
              <a:t>As a result of the impairment a person is so </a:t>
            </a:r>
            <a:r>
              <a:rPr lang="en-US" altLang="en-US" i="1" u="sng" dirty="0">
                <a:latin typeface="Arial"/>
                <a:cs typeface="Arial"/>
              </a:rPr>
              <a:t>totally incapable of providing care for his or her own care</a:t>
            </a:r>
            <a:r>
              <a:rPr lang="en-US" altLang="en-US" dirty="0">
                <a:latin typeface="Arial"/>
                <a:cs typeface="Arial"/>
              </a:rPr>
              <a:t> and </a:t>
            </a:r>
            <a:r>
              <a:rPr lang="en-US" altLang="en-US" i="1" u="sng" dirty="0">
                <a:latin typeface="Arial"/>
                <a:cs typeface="Arial"/>
              </a:rPr>
              <a:t>custody as to create substantial risk of serious harm</a:t>
            </a:r>
            <a:r>
              <a:rPr lang="en-US" altLang="en-US" dirty="0">
                <a:latin typeface="Arial"/>
                <a:cs typeface="Arial"/>
              </a:rPr>
              <a:t> to his or herself without placement.</a:t>
            </a:r>
          </a:p>
          <a:p>
            <a:pPr marL="632984" indent="-632984">
              <a:lnSpc>
                <a:spcPct val="80000"/>
              </a:lnSpc>
              <a:buFont typeface="Wingdings" panose="05000000000000000000" pitchFamily="2" charset="2"/>
              <a:buAutoNum type="arabicPeriod"/>
              <a:defRPr/>
            </a:pPr>
            <a:endParaRPr lang="en-US" altLang="en-US" dirty="0">
              <a:latin typeface="Arial"/>
              <a:cs typeface="Arial"/>
            </a:endParaRPr>
          </a:p>
          <a:p>
            <a:pPr marL="632984" indent="-632984">
              <a:lnSpc>
                <a:spcPct val="80000"/>
              </a:lnSpc>
              <a:buFont typeface="Wingdings" panose="05000000000000000000" pitchFamily="2" charset="2"/>
              <a:buAutoNum type="arabicPeriod"/>
              <a:defRPr/>
            </a:pPr>
            <a:r>
              <a:rPr lang="en-US" altLang="en-US" dirty="0">
                <a:latin typeface="Arial"/>
                <a:cs typeface="Arial"/>
              </a:rPr>
              <a:t>The person has a </a:t>
            </a:r>
            <a:r>
              <a:rPr lang="en-US" altLang="en-US" i="1" u="sng" dirty="0">
                <a:latin typeface="Arial"/>
                <a:cs typeface="Arial"/>
              </a:rPr>
              <a:t>primary need</a:t>
            </a:r>
            <a:r>
              <a:rPr lang="en-US" altLang="en-US" dirty="0">
                <a:latin typeface="Arial"/>
                <a:cs typeface="Arial"/>
              </a:rPr>
              <a:t> for residential care and custody.  </a:t>
            </a:r>
          </a:p>
          <a:p>
            <a:endParaRPr lang="en-US"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22</a:t>
            </a:fld>
            <a:endParaRPr lang="en-US"/>
          </a:p>
        </p:txBody>
      </p:sp>
    </p:spTree>
    <p:extLst>
      <p:ext uri="{BB962C8B-B14F-4D97-AF65-F5344CB8AC3E}">
        <p14:creationId xmlns:p14="http://schemas.microsoft.com/office/powerpoint/2010/main" val="41161670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number of factors are considered by Milwaukee County someone is taken into protective custody.  Taking someone into protective custody is taken very seriously and is seen as a last resort.  For example, there is a difference between a competent person using “bad judgment”  and an incompetent or non decisional person putting himself/herself at substantial risk of causing serious harm.  Sometimes supportive services can be put into place where the person resides, but Chapter 55 is used when the person has a primary need for residential care and custody.  </a:t>
            </a:r>
          </a:p>
        </p:txBody>
      </p:sp>
      <p:sp>
        <p:nvSpPr>
          <p:cNvPr id="4" name="Slide Number Placeholder 3"/>
          <p:cNvSpPr>
            <a:spLocks noGrp="1"/>
          </p:cNvSpPr>
          <p:nvPr>
            <p:ph type="sldNum" sz="quarter" idx="10"/>
          </p:nvPr>
        </p:nvSpPr>
        <p:spPr/>
        <p:txBody>
          <a:bodyPr/>
          <a:lstStyle/>
          <a:p>
            <a:fld id="{C2F59125-1142-4B55-8912-2B50418C19E2}" type="slidenum">
              <a:rPr lang="en-US" smtClean="0"/>
              <a:pPr/>
              <a:t>23</a:t>
            </a:fld>
            <a:endParaRPr lang="en-US"/>
          </a:p>
        </p:txBody>
      </p:sp>
    </p:spTree>
    <p:extLst>
      <p:ext uri="{BB962C8B-B14F-4D97-AF65-F5344CB8AC3E}">
        <p14:creationId xmlns:p14="http://schemas.microsoft.com/office/powerpoint/2010/main" val="30499218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solidFill>
                  <a:srgbClr val="C00000"/>
                </a:solidFill>
              </a:rPr>
              <a:t>This is just to provide an overview.  One important thing to remember is that a person has the right to a probable case hearing</a:t>
            </a:r>
            <a:r>
              <a:rPr lang="en-US" baseline="0" dirty="0">
                <a:solidFill>
                  <a:srgbClr val="C00000"/>
                </a:solidFill>
              </a:rPr>
              <a:t> (to confirm grounds for emergency protective placement) within 72 hours of being detained, so it is essential that paperwork be completed in a timely manner.  The Adult Protective Services worker will assume most of the responsibility for assuring this happens.  The hospital is responsible for reading the Notice of Rights and sharing printed information with the person in their care.</a:t>
            </a:r>
            <a:endParaRPr lang="en-US" dirty="0">
              <a:solidFill>
                <a:srgbClr val="C00000"/>
              </a:solidFill>
            </a:endParaRPr>
          </a:p>
        </p:txBody>
      </p:sp>
      <p:sp>
        <p:nvSpPr>
          <p:cNvPr id="4" name="Slide Number Placeholder 3"/>
          <p:cNvSpPr>
            <a:spLocks noGrp="1"/>
          </p:cNvSpPr>
          <p:nvPr>
            <p:ph type="sldNum" sz="quarter" idx="10"/>
          </p:nvPr>
        </p:nvSpPr>
        <p:spPr/>
        <p:txBody>
          <a:bodyPr/>
          <a:lstStyle/>
          <a:p>
            <a:fld id="{C2F59125-1142-4B55-8912-2B50418C19E2}" type="slidenum">
              <a:rPr lang="en-US" smtClean="0"/>
              <a:pPr/>
              <a:t>24</a:t>
            </a:fld>
            <a:endParaRPr lang="en-US"/>
          </a:p>
        </p:txBody>
      </p:sp>
    </p:spTree>
    <p:extLst>
      <p:ext uri="{BB962C8B-B14F-4D97-AF65-F5344CB8AC3E}">
        <p14:creationId xmlns:p14="http://schemas.microsoft.com/office/powerpoint/2010/main" val="33153190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tabLst>
                <a:tab pos="465887" algn="l"/>
              </a:tabLst>
            </a:pPr>
            <a:r>
              <a:rPr lang="en-US" b="1" dirty="0">
                <a:ea typeface="Times New Roman" panose="02020603050405020304" pitchFamily="18" charset="0"/>
              </a:rPr>
              <a:t>handout:</a:t>
            </a:r>
          </a:p>
          <a:p>
            <a:pPr>
              <a:tabLst>
                <a:tab pos="465887" algn="l"/>
              </a:tabLst>
            </a:pPr>
            <a:endParaRPr lang="en-US" dirty="0">
              <a:ea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C2F59125-1142-4B55-8912-2B50418C19E2}" type="slidenum">
              <a:rPr lang="en-US" smtClean="0"/>
              <a:pPr/>
              <a:t>25</a:t>
            </a:fld>
            <a:endParaRPr lang="en-US"/>
          </a:p>
        </p:txBody>
      </p:sp>
    </p:spTree>
    <p:extLst>
      <p:ext uri="{BB962C8B-B14F-4D97-AF65-F5344CB8AC3E}">
        <p14:creationId xmlns:p14="http://schemas.microsoft.com/office/powerpoint/2010/main" val="15047329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26</a:t>
            </a:fld>
            <a:endParaRPr lang="en-US"/>
          </a:p>
        </p:txBody>
      </p:sp>
    </p:spTree>
    <p:extLst>
      <p:ext uri="{BB962C8B-B14F-4D97-AF65-F5344CB8AC3E}">
        <p14:creationId xmlns:p14="http://schemas.microsoft.com/office/powerpoint/2010/main" val="21001953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2F59125-1142-4B55-8912-2B50418C19E2}" type="slidenum">
              <a:rPr lang="en-US" smtClean="0"/>
              <a:pPr/>
              <a:t>27</a:t>
            </a:fld>
            <a:endParaRPr lang="en-US"/>
          </a:p>
        </p:txBody>
      </p:sp>
    </p:spTree>
    <p:extLst>
      <p:ext uri="{BB962C8B-B14F-4D97-AF65-F5344CB8AC3E}">
        <p14:creationId xmlns:p14="http://schemas.microsoft.com/office/powerpoint/2010/main" val="2031258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9958776-A7C6-4273-9EED-DEAD152BE9BE}" type="slidenum">
              <a:rPr lang="en-US" smtClean="0"/>
              <a:t>28</a:t>
            </a:fld>
            <a:endParaRPr lang="en-US"/>
          </a:p>
        </p:txBody>
      </p:sp>
    </p:spTree>
    <p:extLst>
      <p:ext uri="{BB962C8B-B14F-4D97-AF65-F5344CB8AC3E}">
        <p14:creationId xmlns:p14="http://schemas.microsoft.com/office/powerpoint/2010/main" val="28801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9958776-A7C6-4273-9EED-DEAD152BE9BE}" type="slidenum">
              <a:rPr lang="en-US" smtClean="0"/>
              <a:t>29</a:t>
            </a:fld>
            <a:endParaRPr lang="en-US"/>
          </a:p>
        </p:txBody>
      </p:sp>
    </p:spTree>
    <p:extLst>
      <p:ext uri="{BB962C8B-B14F-4D97-AF65-F5344CB8AC3E}">
        <p14:creationId xmlns:p14="http://schemas.microsoft.com/office/powerpoint/2010/main" val="25994393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70571B-3FAC-478A-9D7E-AB097754A6A4}" type="slidenum">
              <a:rPr lang="en-US" smtClean="0"/>
              <a:t>30</a:t>
            </a:fld>
            <a:endParaRPr lang="en-US"/>
          </a:p>
        </p:txBody>
      </p:sp>
    </p:spTree>
    <p:extLst>
      <p:ext uri="{BB962C8B-B14F-4D97-AF65-F5344CB8AC3E}">
        <p14:creationId xmlns:p14="http://schemas.microsoft.com/office/powerpoint/2010/main" val="1340401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Raising</a:t>
            </a:r>
            <a:r>
              <a:rPr lang="en-US" baseline="0" dirty="0"/>
              <a:t> awareness of Elder Abuse is a Social Justice Issue.  We believe that Older adults should have an opportunity to continue to live free from abuse.  Elder abuse is common and significantly under reported.  The consequences of Elder abuse are significant not only to the victim but to our systems of care and our communities and infrastructure.  Presentations like this allow for the community to become aware of the issues and hopefully promote further prevention and advocacy for additional supports for victims and victim services in our community. National statistics from National Elder Abuse </a:t>
            </a:r>
            <a:endParaRPr lang="en-US" dirty="0"/>
          </a:p>
          <a:p>
            <a:endParaRPr lang="en-US" dirty="0"/>
          </a:p>
        </p:txBody>
      </p:sp>
    </p:spTree>
    <p:extLst>
      <p:ext uri="{BB962C8B-B14F-4D97-AF65-F5344CB8AC3E}">
        <p14:creationId xmlns:p14="http://schemas.microsoft.com/office/powerpoint/2010/main" val="3788461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eaLnBrk="1" hangingPunct="1">
              <a:spcBef>
                <a:spcPct val="0"/>
              </a:spcBef>
            </a:pPr>
            <a:r>
              <a:rPr lang="en-US" altLang="en-US" dirty="0"/>
              <a:t>For the purpose of this Presentation, we will be using</a:t>
            </a:r>
            <a:r>
              <a:rPr lang="en-US" altLang="en-US" baseline="0" dirty="0"/>
              <a:t> the Abuse Definitions from </a:t>
            </a:r>
            <a:r>
              <a:rPr lang="en-US" altLang="en-US" dirty="0"/>
              <a:t>Wisconsin Statute 46.90 states that "Elder adult at risk" means any  person age 60 or older who has experienced, is currently experiencing, or is at risk of experiencing abuse:</a:t>
            </a:r>
          </a:p>
          <a:p>
            <a:pPr eaLnBrk="1" hangingPunct="1">
              <a:spcBef>
                <a:spcPct val="0"/>
              </a:spcBef>
            </a:pPr>
            <a:r>
              <a:rPr lang="en-US" altLang="en-US" dirty="0"/>
              <a:t> </a:t>
            </a:r>
          </a:p>
          <a:p>
            <a:pPr eaLnBrk="1" hangingPunct="1">
              <a:spcBef>
                <a:spcPct val="0"/>
              </a:spcBef>
            </a:pPr>
            <a:r>
              <a:rPr lang="en-US" altLang="en-US" dirty="0"/>
              <a:t>Physical Abuse: means the intentional or reckless </a:t>
            </a:r>
            <a:r>
              <a:rPr lang="en-US" altLang="en-US" dirty="0" err="1"/>
              <a:t>inflicition</a:t>
            </a:r>
            <a:r>
              <a:rPr lang="en-US" altLang="en-US" dirty="0"/>
              <a:t> of bodily-harm.  </a:t>
            </a:r>
          </a:p>
          <a:p>
            <a:pPr eaLnBrk="1" hangingPunct="1">
              <a:spcBef>
                <a:spcPct val="0"/>
              </a:spcBef>
            </a:pPr>
            <a:r>
              <a:rPr lang="en-US" altLang="en-US" dirty="0"/>
              <a:t>Emotional Abuse: means language or behavior that serves no legitimate purpose and is intended to be intimidating, humiliating, threatening, frightening, or otherwise </a:t>
            </a:r>
            <a:r>
              <a:rPr lang="en-US" altLang="en-US" dirty="0" err="1"/>
              <a:t>harrassing</a:t>
            </a:r>
            <a:r>
              <a:rPr lang="en-US" altLang="en-US" dirty="0"/>
              <a:t>, and that does or </a:t>
            </a:r>
            <a:r>
              <a:rPr lang="en-US" altLang="en-US" dirty="0" err="1"/>
              <a:t>resonably</a:t>
            </a:r>
            <a:r>
              <a:rPr lang="en-US" altLang="en-US" dirty="0"/>
              <a:t> could intimidate, humiliate, threaten, frighten, or otherwise </a:t>
            </a:r>
            <a:r>
              <a:rPr lang="en-US" altLang="en-US" dirty="0" err="1"/>
              <a:t>harrass</a:t>
            </a:r>
            <a:r>
              <a:rPr lang="en-US" altLang="en-US" dirty="0"/>
              <a:t> the individual to whom the conduct or language is directed. </a:t>
            </a:r>
          </a:p>
          <a:p>
            <a:pPr eaLnBrk="1" hangingPunct="1">
              <a:spcBef>
                <a:spcPct val="0"/>
              </a:spcBef>
            </a:pPr>
            <a:r>
              <a:rPr lang="en-US" altLang="en-US" dirty="0"/>
              <a:t>Sexual Abuse: means when a person has been forced, tricked, threatened or otherwise coerced into sexual contact against one's will. </a:t>
            </a:r>
          </a:p>
          <a:p>
            <a:pPr eaLnBrk="1" hangingPunct="1">
              <a:spcBef>
                <a:spcPct val="0"/>
              </a:spcBef>
            </a:pPr>
            <a:r>
              <a:rPr lang="en-US" altLang="en-US" dirty="0"/>
              <a:t>Treatment without Consent: means the administration of medication to an individual who has not provided informed consent, or the performance of psychosurgery, electroconvulsive therapy, or experimental research of an individual who has not provided informed consent, with the knowledge that no lawful authority exists for the administration or performance. </a:t>
            </a:r>
          </a:p>
          <a:p>
            <a:pPr eaLnBrk="1" hangingPunct="1">
              <a:spcBef>
                <a:spcPct val="0"/>
              </a:spcBef>
            </a:pPr>
            <a:r>
              <a:rPr lang="en-US" altLang="en-US" dirty="0"/>
              <a:t>Unreasonable Confinement or Restraint: includes the intentional and unreasonable confinement of an individual in a locked room, involuntary separation of an individual from his or her living area, use on an individual of physical restraining devices, or the provision </a:t>
            </a:r>
            <a:r>
              <a:rPr lang="en-US" altLang="en-US" dirty="0" err="1"/>
              <a:t>os</a:t>
            </a:r>
            <a:r>
              <a:rPr lang="en-US" altLang="en-US" dirty="0"/>
              <a:t> unnecessary of excessive medication to an individual, but does not include the use or these methods or devices in entities regulated by the department if the methods or devices are employed in a conformance with state and federal standards governing confinement and restraint. </a:t>
            </a:r>
          </a:p>
          <a:p>
            <a:pPr eaLnBrk="1" hangingPunct="1">
              <a:spcBef>
                <a:spcPct val="0"/>
              </a:spcBef>
            </a:pPr>
            <a:r>
              <a:rPr lang="en-US" altLang="en-US" dirty="0"/>
              <a:t>Financial Exploitation: the misuse of an elder's money or property. It includes deception, diverting income, mismanagement of funds and taking money or </a:t>
            </a:r>
            <a:r>
              <a:rPr lang="en-US" altLang="en-US" dirty="0" err="1"/>
              <a:t>posessions</a:t>
            </a:r>
            <a:r>
              <a:rPr lang="en-US" altLang="en-US" dirty="0"/>
              <a:t> against a person's will. </a:t>
            </a:r>
          </a:p>
          <a:p>
            <a:pPr eaLnBrk="1" hangingPunct="1">
              <a:spcBef>
                <a:spcPct val="0"/>
              </a:spcBef>
            </a:pPr>
            <a:r>
              <a:rPr lang="en-US" altLang="en-US" dirty="0"/>
              <a:t>Neglect: "occurs when a caregiver's failure to provide adequate food, shelter, clothing, medical or dental care results in significant danger to the physical or mental health of an older person in his/her care". </a:t>
            </a:r>
          </a:p>
          <a:p>
            <a:pPr eaLnBrk="1" hangingPunct="1">
              <a:spcBef>
                <a:spcPct val="0"/>
              </a:spcBef>
            </a:pPr>
            <a:r>
              <a:rPr lang="en-US" altLang="en-US" dirty="0"/>
              <a:t>Self-Neglect: "a significant danger to an elder person's physical or mental health because the elder person is unable or fails to provide him/herself with adequate food, shelter, clothing, medical or dental care".</a:t>
            </a:r>
          </a:p>
          <a:p>
            <a:pPr eaLnBrk="1" hangingPunct="1">
              <a:spcBef>
                <a:spcPct val="0"/>
              </a:spcBef>
            </a:pPr>
            <a:endParaRPr lang="en-US" altLang="en-US" dirty="0"/>
          </a:p>
          <a:p>
            <a:pPr eaLnBrk="1" hangingPunct="1">
              <a:spcBef>
                <a:spcPct val="0"/>
              </a:spcBef>
            </a:pPr>
            <a:r>
              <a:rPr lang="en-US" altLang="en-US" dirty="0"/>
              <a:t> </a:t>
            </a:r>
          </a:p>
          <a:p>
            <a:endParaRPr lang="en-US" dirty="0"/>
          </a:p>
        </p:txBody>
      </p:sp>
    </p:spTree>
    <p:extLst>
      <p:ext uri="{BB962C8B-B14F-4D97-AF65-F5344CB8AC3E}">
        <p14:creationId xmlns:p14="http://schemas.microsoft.com/office/powerpoint/2010/main" val="2132470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a:p>
            <a:pPr defTabSz="949478">
              <a:defRPr/>
            </a:pPr>
            <a:r>
              <a:rPr lang="en-US" dirty="0"/>
              <a:t>There are four safety areas</a:t>
            </a:r>
            <a:r>
              <a:rPr lang="en-US" baseline="0" dirty="0"/>
              <a:t> that are assessed by Elder Abuse/Adult Protective Services when someone is considered for Chapter 55 services and other services provided by Milwaukee County: physical, environmental, level of risk and support system.  These factors must be </a:t>
            </a:r>
            <a:r>
              <a:rPr lang="en-US" altLang="en-US" dirty="0">
                <a:latin typeface="Arial"/>
                <a:cs typeface="Arial"/>
              </a:rPr>
              <a:t>observable and quantifiable.  Adult Protective Services intervenes when a person is non-decisional and unsafe.</a:t>
            </a:r>
          </a:p>
          <a:p>
            <a:endParaRPr lang="en-US"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6</a:t>
            </a:fld>
            <a:endParaRPr lang="en-US"/>
          </a:p>
        </p:txBody>
      </p:sp>
    </p:spTree>
    <p:extLst>
      <p:ext uri="{BB962C8B-B14F-4D97-AF65-F5344CB8AC3E}">
        <p14:creationId xmlns:p14="http://schemas.microsoft.com/office/powerpoint/2010/main" val="4030125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dirty="0">
                <a:latin typeface="Arial"/>
                <a:cs typeface="Arial"/>
              </a:rPr>
              <a:t>The types of things the worker will look for:</a:t>
            </a:r>
          </a:p>
          <a:p>
            <a:pPr>
              <a:defRPr/>
            </a:pPr>
            <a:r>
              <a:rPr lang="en-US" dirty="0">
                <a:latin typeface="Arial"/>
                <a:cs typeface="Arial"/>
              </a:rPr>
              <a:t>Medical conditions?  Refusing care?</a:t>
            </a:r>
          </a:p>
          <a:p>
            <a:pPr>
              <a:defRPr/>
            </a:pPr>
            <a:r>
              <a:rPr lang="en-US" dirty="0">
                <a:latin typeface="Arial"/>
                <a:cs typeface="Arial"/>
              </a:rPr>
              <a:t>Medication-compliant?</a:t>
            </a:r>
          </a:p>
          <a:p>
            <a:pPr>
              <a:defRPr/>
            </a:pPr>
            <a:r>
              <a:rPr lang="en-US" dirty="0">
                <a:latin typeface="Arial"/>
                <a:cs typeface="Arial"/>
              </a:rPr>
              <a:t>What is hygiene like?</a:t>
            </a:r>
          </a:p>
          <a:p>
            <a:pPr>
              <a:defRPr/>
            </a:pPr>
            <a:r>
              <a:rPr lang="en-US" dirty="0">
                <a:latin typeface="Arial"/>
                <a:cs typeface="Arial"/>
              </a:rPr>
              <a:t>Malnourished? Dehydrated?</a:t>
            </a:r>
          </a:p>
          <a:p>
            <a:pPr>
              <a:defRPr/>
            </a:pPr>
            <a:r>
              <a:rPr lang="en-US" dirty="0">
                <a:latin typeface="Arial"/>
                <a:cs typeface="Arial"/>
              </a:rPr>
              <a:t>Open wounds?</a:t>
            </a:r>
          </a:p>
          <a:p>
            <a:pPr>
              <a:defRPr/>
            </a:pPr>
            <a:r>
              <a:rPr lang="en-US" dirty="0">
                <a:latin typeface="Arial"/>
                <a:cs typeface="Arial"/>
              </a:rPr>
              <a:t>Does the client wander?</a:t>
            </a:r>
          </a:p>
          <a:p>
            <a:pPr>
              <a:defRPr/>
            </a:pPr>
            <a:r>
              <a:rPr lang="en-US" dirty="0">
                <a:latin typeface="Arial"/>
                <a:cs typeface="Arial"/>
              </a:rPr>
              <a:t>Does the client have an untreated illness causing immediate risk?</a:t>
            </a:r>
          </a:p>
          <a:p>
            <a:endParaRPr lang="en-US"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7</a:t>
            </a:fld>
            <a:endParaRPr lang="en-US"/>
          </a:p>
        </p:txBody>
      </p:sp>
    </p:spTree>
    <p:extLst>
      <p:ext uri="{BB962C8B-B14F-4D97-AF65-F5344CB8AC3E}">
        <p14:creationId xmlns:p14="http://schemas.microsoft.com/office/powerpoint/2010/main" val="3326129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dirty="0">
                <a:latin typeface="Arial"/>
                <a:cs typeface="Arial"/>
              </a:rPr>
              <a:t>What is the condition of the residence?</a:t>
            </a:r>
          </a:p>
          <a:p>
            <a:pPr>
              <a:defRPr/>
            </a:pPr>
            <a:r>
              <a:rPr lang="en-US" dirty="0">
                <a:latin typeface="Arial"/>
                <a:cs typeface="Arial"/>
              </a:rPr>
              <a:t>Does the client live alone?</a:t>
            </a:r>
          </a:p>
          <a:p>
            <a:pPr>
              <a:defRPr/>
            </a:pPr>
            <a:r>
              <a:rPr lang="en-US" dirty="0">
                <a:latin typeface="Arial"/>
                <a:cs typeface="Arial"/>
              </a:rPr>
              <a:t>Does the client have electricity/gas/heating or cooling?</a:t>
            </a:r>
          </a:p>
          <a:p>
            <a:pPr>
              <a:defRPr/>
            </a:pPr>
            <a:r>
              <a:rPr lang="en-US" dirty="0">
                <a:latin typeface="Arial"/>
                <a:cs typeface="Arial"/>
              </a:rPr>
              <a:t>Is the home cluttered are there environmental hazards?</a:t>
            </a:r>
          </a:p>
          <a:p>
            <a:pPr>
              <a:defRPr/>
            </a:pPr>
            <a:r>
              <a:rPr lang="en-US" dirty="0">
                <a:latin typeface="Arial"/>
                <a:cs typeface="Arial"/>
              </a:rPr>
              <a:t>Are there sanitary issues such as mold or feces? </a:t>
            </a:r>
          </a:p>
          <a:p>
            <a:pPr>
              <a:defRPr/>
            </a:pPr>
            <a:r>
              <a:rPr lang="en-US" dirty="0">
                <a:latin typeface="Arial"/>
                <a:cs typeface="Arial"/>
              </a:rPr>
              <a:t>Any other internal or external environmental factors such as non- working appliances, specifically refrigerator and water heater?</a:t>
            </a:r>
          </a:p>
          <a:p>
            <a:pPr>
              <a:defRPr/>
            </a:pPr>
            <a:r>
              <a:rPr lang="en-US" dirty="0">
                <a:latin typeface="Arial"/>
                <a:cs typeface="Arial"/>
              </a:rPr>
              <a:t>Home structural problems that impact immediate safety, such as holes in the floor, roof, broken windows or doors, steps or standing water?</a:t>
            </a:r>
          </a:p>
          <a:p>
            <a:pPr>
              <a:defRPr/>
            </a:pPr>
            <a:r>
              <a:rPr lang="en-US" dirty="0">
                <a:latin typeface="Arial"/>
                <a:cs typeface="Arial"/>
              </a:rPr>
              <a:t>Pests/animal infestations?</a:t>
            </a:r>
          </a:p>
          <a:p>
            <a:pPr>
              <a:defRPr/>
            </a:pPr>
            <a:r>
              <a:rPr lang="en-US" dirty="0">
                <a:latin typeface="Arial"/>
                <a:cs typeface="Arial"/>
              </a:rPr>
              <a:t>Is there old moldy food or a lack of food?</a:t>
            </a:r>
          </a:p>
          <a:p>
            <a:endParaRPr lang="en-US"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8</a:t>
            </a:fld>
            <a:endParaRPr lang="en-US"/>
          </a:p>
        </p:txBody>
      </p:sp>
    </p:spTree>
    <p:extLst>
      <p:ext uri="{BB962C8B-B14F-4D97-AF65-F5344CB8AC3E}">
        <p14:creationId xmlns:p14="http://schemas.microsoft.com/office/powerpoint/2010/main" val="26798768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dirty="0">
                <a:latin typeface="Arial"/>
                <a:cs typeface="Arial"/>
              </a:rPr>
              <a:t>What is the client’s support system?</a:t>
            </a:r>
          </a:p>
          <a:p>
            <a:pPr>
              <a:defRPr/>
            </a:pPr>
            <a:r>
              <a:rPr lang="en-US" dirty="0">
                <a:latin typeface="Arial"/>
                <a:cs typeface="Arial"/>
              </a:rPr>
              <a:t>Can family or other supports be identified?</a:t>
            </a:r>
          </a:p>
          <a:p>
            <a:pPr>
              <a:defRPr/>
            </a:pPr>
            <a:r>
              <a:rPr lang="en-US" dirty="0">
                <a:latin typeface="Arial"/>
                <a:cs typeface="Arial"/>
              </a:rPr>
              <a:t>Does the client have sufficient food/shelter to meet basic needs and can they maintain this?</a:t>
            </a:r>
          </a:p>
          <a:p>
            <a:pPr>
              <a:defRPr/>
            </a:pPr>
            <a:r>
              <a:rPr lang="en-US" dirty="0">
                <a:latin typeface="Arial"/>
                <a:cs typeface="Arial"/>
              </a:rPr>
              <a:t>Can the support system be supplemented to meet the client’s needs?</a:t>
            </a:r>
          </a:p>
          <a:p>
            <a:pPr>
              <a:defRPr/>
            </a:pPr>
            <a:r>
              <a:rPr lang="en-US" dirty="0">
                <a:latin typeface="Arial"/>
                <a:cs typeface="Arial"/>
              </a:rPr>
              <a:t>Will protective services meet the client’s needs </a:t>
            </a:r>
            <a:r>
              <a:rPr lang="en-US" dirty="0" err="1">
                <a:latin typeface="Arial"/>
                <a:cs typeface="Arial"/>
              </a:rPr>
              <a:t>vs</a:t>
            </a:r>
            <a:r>
              <a:rPr lang="en-US" dirty="0">
                <a:latin typeface="Arial"/>
                <a:cs typeface="Arial"/>
              </a:rPr>
              <a:t> protective placement?</a:t>
            </a:r>
          </a:p>
          <a:p>
            <a:pPr>
              <a:defRPr/>
            </a:pPr>
            <a:r>
              <a:rPr lang="en-US" dirty="0">
                <a:latin typeface="Arial"/>
                <a:cs typeface="Arial"/>
              </a:rPr>
              <a:t>Have there been reports of abuse in the client’s support system/living environment?</a:t>
            </a:r>
          </a:p>
          <a:p>
            <a:pPr>
              <a:defRPr/>
            </a:pPr>
            <a:r>
              <a:rPr lang="en-US" dirty="0">
                <a:latin typeface="Arial"/>
                <a:cs typeface="Arial"/>
              </a:rPr>
              <a:t>Is the client incompetent and currently failing to meet basic needs?</a:t>
            </a:r>
          </a:p>
          <a:p>
            <a:endParaRPr lang="en-US" dirty="0"/>
          </a:p>
        </p:txBody>
      </p:sp>
      <p:sp>
        <p:nvSpPr>
          <p:cNvPr id="4" name="Slide Number Placeholder 3"/>
          <p:cNvSpPr>
            <a:spLocks noGrp="1"/>
          </p:cNvSpPr>
          <p:nvPr>
            <p:ph type="sldNum" sz="quarter" idx="10"/>
          </p:nvPr>
        </p:nvSpPr>
        <p:spPr/>
        <p:txBody>
          <a:bodyPr/>
          <a:lstStyle/>
          <a:p>
            <a:fld id="{C2F59125-1142-4B55-8912-2B50418C19E2}" type="slidenum">
              <a:rPr lang="en-US" smtClean="0"/>
              <a:pPr/>
              <a:t>9</a:t>
            </a:fld>
            <a:endParaRPr lang="en-US"/>
          </a:p>
        </p:txBody>
      </p:sp>
    </p:spTree>
    <p:extLst>
      <p:ext uri="{BB962C8B-B14F-4D97-AF65-F5344CB8AC3E}">
        <p14:creationId xmlns:p14="http://schemas.microsoft.com/office/powerpoint/2010/main" val="8493448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9958776-A7C6-4273-9EED-DEAD152BE9BE}" type="slidenum">
              <a:rPr lang="en-US" smtClean="0"/>
              <a:t>10</a:t>
            </a:fld>
            <a:endParaRPr lang="en-US"/>
          </a:p>
        </p:txBody>
      </p:sp>
    </p:spTree>
    <p:extLst>
      <p:ext uri="{BB962C8B-B14F-4D97-AF65-F5344CB8AC3E}">
        <p14:creationId xmlns:p14="http://schemas.microsoft.com/office/powerpoint/2010/main" val="18034137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6C83012-68E5-A443-9F92-1A688CE5B16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Click to edit Master title style"/>
          <p:cNvSpPr txBox="1">
            <a:spLocks noGrp="1"/>
          </p:cNvSpPr>
          <p:nvPr>
            <p:ph type="title" hasCustomPrompt="1"/>
          </p:nvPr>
        </p:nvSpPr>
        <p:spPr>
          <a:xfrm>
            <a:off x="1524000" y="1122362"/>
            <a:ext cx="9144000" cy="2286000"/>
          </a:xfrm>
          <a:prstGeom prst="rect">
            <a:avLst/>
          </a:prstGeom>
        </p:spPr>
        <p:txBody>
          <a:bodyPr anchor="b"/>
          <a:lstStyle>
            <a:lvl1pPr algn="ctr">
              <a:defRPr sz="6000">
                <a:solidFill>
                  <a:srgbClr val="FFFFFF"/>
                </a:solidFill>
              </a:defRPr>
            </a:lvl1pPr>
          </a:lstStyle>
          <a:p>
            <a:r>
              <a:rPr dirty="0"/>
              <a:t>Click to edit</a:t>
            </a:r>
            <a:br>
              <a:rPr lang="en-US" dirty="0"/>
            </a:br>
            <a:r>
              <a:rPr dirty="0"/>
              <a:t>Master </a:t>
            </a:r>
            <a:r>
              <a:rPr lang="en-US" dirty="0"/>
              <a:t>T</a:t>
            </a:r>
            <a:r>
              <a:rPr dirty="0"/>
              <a:t>itle</a:t>
            </a:r>
          </a:p>
        </p:txBody>
      </p:sp>
      <p:sp>
        <p:nvSpPr>
          <p:cNvPr id="16" name="Body Level One…"/>
          <p:cNvSpPr txBox="1">
            <a:spLocks noGrp="1"/>
          </p:cNvSpPr>
          <p:nvPr>
            <p:ph type="body" sz="quarter" idx="1" hasCustomPrompt="1"/>
          </p:nvPr>
        </p:nvSpPr>
        <p:spPr>
          <a:xfrm>
            <a:off x="1524000" y="3602037"/>
            <a:ext cx="9144000" cy="1655763"/>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3200">
                <a:solidFill>
                  <a:srgbClr val="FFFF00"/>
                </a:solidFill>
              </a:defRPr>
            </a:lvl1pPr>
            <a:lvl2pPr marL="0" indent="457200" algn="ctr">
              <a:buSzTx/>
              <a:buFontTx/>
              <a:buNone/>
              <a:defRPr sz="3200">
                <a:solidFill>
                  <a:srgbClr val="FFFF00"/>
                </a:solidFill>
              </a:defRPr>
            </a:lvl2pPr>
            <a:lvl3pPr marL="0" indent="914400" algn="ctr">
              <a:buSzTx/>
              <a:buFontTx/>
              <a:buNone/>
              <a:defRPr sz="3200">
                <a:solidFill>
                  <a:srgbClr val="FFFF00"/>
                </a:solidFill>
              </a:defRPr>
            </a:lvl3pPr>
            <a:lvl4pPr marL="0" indent="1371600" algn="ctr">
              <a:buSzTx/>
              <a:buFontTx/>
              <a:buNone/>
              <a:defRPr sz="3200">
                <a:solidFill>
                  <a:srgbClr val="FFFF00"/>
                </a:solidFill>
              </a:defRPr>
            </a:lvl4pPr>
            <a:lvl5pPr marL="0" indent="1828800" algn="ctr">
              <a:buSzTx/>
              <a:buFontTx/>
              <a:buNone/>
              <a:defRPr sz="3200">
                <a:solidFill>
                  <a:srgbClr val="FFFF00"/>
                </a:solidFill>
              </a:defRPr>
            </a:lvl5pPr>
          </a:lstStyle>
          <a:p>
            <a:r>
              <a:rPr lang="en-US" dirty="0"/>
              <a:t>Text text text text</a:t>
            </a:r>
            <a:r>
              <a:rPr dirty="0"/>
              <a:t> </a:t>
            </a:r>
            <a:r>
              <a:rPr lang="en-US" dirty="0"/>
              <a:t>text text text</a:t>
            </a:r>
          </a:p>
          <a:p>
            <a:pPr marL="0" marR="0" lvl="0" indent="0" algn="ctr" defTabSz="914400" rtl="0" eaLnBrk="1" fontAlgn="auto" latinLnBrk="0" hangingPunct="1">
              <a:lnSpc>
                <a:spcPct val="90000"/>
              </a:lnSpc>
              <a:spcBef>
                <a:spcPts val="1000"/>
              </a:spcBef>
              <a:spcAft>
                <a:spcPts val="0"/>
              </a:spcAft>
              <a:buClrTx/>
              <a:buSzTx/>
              <a:buFontTx/>
              <a:buNone/>
              <a:tabLst/>
              <a:defRPr/>
            </a:pPr>
            <a:r>
              <a:rPr lang="en-US" dirty="0"/>
              <a:t>text text text text text text text</a:t>
            </a:r>
          </a:p>
          <a:p>
            <a:pPr marL="0" marR="0" lvl="0" indent="0" algn="ctr" defTabSz="914400" rtl="0" eaLnBrk="1" fontAlgn="auto" latinLnBrk="0" hangingPunct="1">
              <a:lnSpc>
                <a:spcPct val="90000"/>
              </a:lnSpc>
              <a:spcBef>
                <a:spcPts val="1000"/>
              </a:spcBef>
              <a:spcAft>
                <a:spcPts val="0"/>
              </a:spcAft>
              <a:buClrTx/>
              <a:buSzTx/>
              <a:buFontTx/>
              <a:buNone/>
              <a:tabLst/>
              <a:defRPr/>
            </a:pPr>
            <a:r>
              <a:rPr lang="en-US" dirty="0"/>
              <a:t>text text text text text text text</a:t>
            </a:r>
          </a:p>
          <a:p>
            <a:endParaRPr dirty="0"/>
          </a:p>
        </p:txBody>
      </p:sp>
      <p:sp>
        <p:nvSpPr>
          <p:cNvPr id="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4" name="Title Text"/>
          <p:cNvSpPr txBox="1">
            <a:spLocks noGrp="1"/>
          </p:cNvSpPr>
          <p:nvPr>
            <p:ph type="title"/>
          </p:nvPr>
        </p:nvSpPr>
        <p:spPr>
          <a:prstGeom prst="rect">
            <a:avLst/>
          </a:prstGeom>
        </p:spPr>
        <p:txBody>
          <a:bodyPr/>
          <a:lstStyle/>
          <a:p>
            <a:r>
              <a:rPr dirty="0"/>
              <a:t>Title Text</a:t>
            </a:r>
          </a:p>
        </p:txBody>
      </p:sp>
      <p:sp>
        <p:nvSpPr>
          <p:cNvPr id="25" name="Body Level One…"/>
          <p:cNvSpPr txBox="1">
            <a:spLocks noGrp="1"/>
          </p:cNvSpPr>
          <p:nvPr>
            <p:ph type="body" idx="1" hasCustomPrompt="1"/>
          </p:nvPr>
        </p:nvSpPr>
        <p:spPr>
          <a:prstGeom prst="rect">
            <a:avLst/>
          </a:prstGeom>
        </p:spPr>
        <p:txBody>
          <a:bodyPr/>
          <a:lstStyle>
            <a:lvl1pPr>
              <a:defRPr/>
            </a:lvl1pPr>
          </a:lstStyle>
          <a:p>
            <a:r>
              <a:rPr lang="en-US" dirty="0"/>
              <a:t>Text text text text text text text text text text text.</a:t>
            </a:r>
          </a:p>
          <a:p>
            <a:r>
              <a:rPr lang="en-US" dirty="0"/>
              <a:t>Text text text text text text text text text text text.</a:t>
            </a:r>
          </a:p>
          <a:p>
            <a:r>
              <a:rPr lang="en-US" dirty="0"/>
              <a:t>Text text text text text text text text text text text.</a:t>
            </a:r>
          </a:p>
          <a:p>
            <a:r>
              <a:rPr lang="en-US" dirty="0"/>
              <a:t>Text text text text text text text text text text text.</a:t>
            </a:r>
          </a:p>
          <a:p>
            <a:r>
              <a:rPr lang="en-US" dirty="0"/>
              <a:t>Text text text text text text text text text text text.</a:t>
            </a:r>
          </a:p>
          <a:p>
            <a:r>
              <a:rPr lang="en-US" dirty="0"/>
              <a:t>Text text text text text text text text text text text.</a:t>
            </a:r>
          </a:p>
        </p:txBody>
      </p:sp>
      <p:sp>
        <p:nvSpPr>
          <p:cNvPr id="2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42" name="Title Text"/>
          <p:cNvSpPr txBox="1">
            <a:spLocks noGrp="1"/>
          </p:cNvSpPr>
          <p:nvPr>
            <p:ph type="title"/>
          </p:nvPr>
        </p:nvSpPr>
        <p:spPr>
          <a:prstGeom prst="rect">
            <a:avLst/>
          </a:prstGeom>
        </p:spPr>
        <p:txBody>
          <a:bodyPr/>
          <a:lstStyle/>
          <a:p>
            <a:r>
              <a:t>Title Text</a:t>
            </a:r>
          </a:p>
        </p:txBody>
      </p:sp>
      <p:sp>
        <p:nvSpPr>
          <p:cNvPr id="43" name="Body Level One…"/>
          <p:cNvSpPr txBox="1">
            <a:spLocks noGrp="1"/>
          </p:cNvSpPr>
          <p:nvPr>
            <p:ph type="body" sz="half" idx="1" hasCustomPrompt="1"/>
          </p:nvPr>
        </p:nvSpPr>
        <p:spPr>
          <a:xfrm>
            <a:off x="838200" y="1825625"/>
            <a:ext cx="5181600" cy="4351338"/>
          </a:xfrm>
          <a:prstGeom prst="rect">
            <a:avLst/>
          </a:prstGeom>
        </p:spPr>
        <p:txBody>
          <a:bodyPr/>
          <a:lstStyle>
            <a:lvl1pPr marL="228600" marR="0" indent="-228600" algn="l" defTabSz="914400" rtl="0" eaLnBrk="1" fontAlgn="auto" latinLnBrk="0" hangingPunct="1">
              <a:lnSpc>
                <a:spcPct val="90000"/>
              </a:lnSpc>
              <a:spcBef>
                <a:spcPts val="1000"/>
              </a:spcBef>
              <a:spcAft>
                <a:spcPts val="0"/>
              </a:spcAft>
              <a:buClrTx/>
              <a:buSzPct val="100000"/>
              <a:buFont typeface="Arial"/>
              <a:buChar char="•"/>
              <a:tabLst/>
              <a:defRPr/>
            </a:lvl1pPr>
          </a:lstStyle>
          <a:p>
            <a:r>
              <a:rPr lang="en-US" dirty="0"/>
              <a:t>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a:t>
            </a:r>
          </a:p>
          <a:p>
            <a:endParaRPr lang="en-US" dirty="0"/>
          </a:p>
        </p:txBody>
      </p:sp>
      <p:sp>
        <p:nvSpPr>
          <p:cNvPr id="4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 name="Body Level One…">
            <a:extLst>
              <a:ext uri="{FF2B5EF4-FFF2-40B4-BE49-F238E27FC236}">
                <a16:creationId xmlns:a16="http://schemas.microsoft.com/office/drawing/2014/main" id="{EFCE943A-D0A3-5F44-929B-2F28B433B0F8}"/>
              </a:ext>
            </a:extLst>
          </p:cNvPr>
          <p:cNvSpPr txBox="1">
            <a:spLocks noGrp="1"/>
          </p:cNvSpPr>
          <p:nvPr>
            <p:ph type="body" sz="half" idx="10" hasCustomPrompt="1"/>
          </p:nvPr>
        </p:nvSpPr>
        <p:spPr>
          <a:xfrm>
            <a:off x="6199430" y="1831064"/>
            <a:ext cx="5181600" cy="4351338"/>
          </a:xfrm>
          <a:prstGeom prst="rect">
            <a:avLst/>
          </a:prstGeom>
        </p:spPr>
        <p:txBody>
          <a:bodyPr/>
          <a:lstStyle>
            <a:lvl1pPr marL="228600" marR="0" indent="-228600" algn="l" defTabSz="914400" rtl="0" eaLnBrk="1" fontAlgn="auto" latinLnBrk="0" hangingPunct="1">
              <a:lnSpc>
                <a:spcPct val="90000"/>
              </a:lnSpc>
              <a:spcBef>
                <a:spcPts val="1000"/>
              </a:spcBef>
              <a:spcAft>
                <a:spcPts val="0"/>
              </a:spcAft>
              <a:buClrTx/>
              <a:buSzPct val="100000"/>
              <a:buFont typeface="Arial"/>
              <a:buChar char="•"/>
              <a:tabLst/>
              <a:defRPr/>
            </a:lvl1pPr>
          </a:lstStyle>
          <a:p>
            <a:r>
              <a:rPr lang="en-US" dirty="0"/>
              <a:t>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a:t>
            </a:r>
          </a:p>
          <a:p>
            <a:pPr marL="228600" marR="0" lvl="0" indent="-228600" algn="l" defTabSz="914400" rtl="0" eaLnBrk="1" fontAlgn="auto" latinLnBrk="0" hangingPunct="1">
              <a:lnSpc>
                <a:spcPct val="90000"/>
              </a:lnSpc>
              <a:spcBef>
                <a:spcPts val="1000"/>
              </a:spcBef>
              <a:spcAft>
                <a:spcPts val="0"/>
              </a:spcAft>
              <a:buClrTx/>
              <a:buSzPct val="100000"/>
              <a:buFont typeface="Arial"/>
              <a:buChar char="•"/>
              <a:tabLst/>
              <a:defRPr/>
            </a:pPr>
            <a:r>
              <a:rPr lang="en-US" dirty="0"/>
              <a:t>Text text text text text text.</a:t>
            </a:r>
          </a:p>
          <a:p>
            <a:endParaRPr lang="en-US"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51" name="Title Text"/>
          <p:cNvSpPr txBox="1">
            <a:spLocks noGrp="1"/>
          </p:cNvSpPr>
          <p:nvPr>
            <p:ph type="title"/>
          </p:nvPr>
        </p:nvSpPr>
        <p:spPr>
          <a:xfrm>
            <a:off x="839787" y="365125"/>
            <a:ext cx="10515601" cy="1325563"/>
          </a:xfrm>
          <a:prstGeom prst="rect">
            <a:avLst/>
          </a:prstGeom>
        </p:spPr>
        <p:txBody>
          <a:bodyPr/>
          <a:lstStyle/>
          <a:p>
            <a:r>
              <a:t>Title Text</a:t>
            </a:r>
          </a:p>
        </p:txBody>
      </p:sp>
      <p:sp>
        <p:nvSpPr>
          <p:cNvPr id="52" name="Body Level One…"/>
          <p:cNvSpPr txBox="1">
            <a:spLocks noGrp="1"/>
          </p:cNvSpPr>
          <p:nvPr>
            <p:ph type="body" sz="quarter" idx="1" hasCustomPrompt="1"/>
          </p:nvPr>
        </p:nvSpPr>
        <p:spPr>
          <a:xfrm>
            <a:off x="839787" y="1828800"/>
            <a:ext cx="5157789" cy="328272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3" name="Text Placeholder 4"/>
          <p:cNvSpPr>
            <a:spLocks noGrp="1"/>
          </p:cNvSpPr>
          <p:nvPr>
            <p:ph type="body" sz="quarter" idx="21"/>
          </p:nvPr>
        </p:nvSpPr>
        <p:spPr>
          <a:xfrm>
            <a:off x="6172200" y="1828800"/>
            <a:ext cx="5183188" cy="823913"/>
          </a:xfrm>
          <a:prstGeom prst="rect">
            <a:avLst/>
          </a:prstGeom>
        </p:spPr>
        <p:txBody>
          <a:bodyPr anchor="b"/>
          <a:lstStyle/>
          <a:p>
            <a:pPr marL="0" indent="0">
              <a:buSzTx/>
              <a:buFontTx/>
              <a:buNone/>
              <a:defRPr sz="2400" b="1"/>
            </a:pPr>
            <a:endParaRPr dirty="0"/>
          </a:p>
        </p:txBody>
      </p:sp>
      <p:sp>
        <p:nvSpPr>
          <p:cNvPr id="5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18B9FB-4000-CD4A-9B9A-8C6EF848913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d Fram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BEE0F11-9832-B246-8B50-1D297B49543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356959512"/>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a:xfrm>
            <a:off x="773349" y="6317442"/>
            <a:ext cx="2743200" cy="365125"/>
          </a:xfrm>
          <a:prstGeom prst="rect">
            <a:avLst/>
          </a:prstGeom>
        </p:spPr>
        <p:txBody>
          <a:bodyPr/>
          <a:lstStyle>
            <a:lvl1pPr>
              <a:defRPr/>
            </a:lvl1pPr>
          </a:lstStyle>
          <a:p>
            <a:pPr>
              <a:defRPr/>
            </a:pPr>
            <a:endParaRPr lang="en-US" altLang="en-US" dirty="0"/>
          </a:p>
        </p:txBody>
      </p:sp>
      <p:sp>
        <p:nvSpPr>
          <p:cNvPr id="6" name="Footer Placeholder 5"/>
          <p:cNvSpPr>
            <a:spLocks noGrp="1" noChangeArrowheads="1"/>
          </p:cNvSpPr>
          <p:nvPr>
            <p:ph type="ftr" sz="quarter" idx="11"/>
          </p:nvPr>
        </p:nvSpPr>
        <p:spPr>
          <a:xfrm>
            <a:off x="4038600" y="6356352"/>
            <a:ext cx="4114800" cy="365125"/>
          </a:xfrm>
          <a:prstGeom prst="rect">
            <a:avLst/>
          </a:prstGeom>
        </p:spPr>
        <p:txBody>
          <a:bodyPr/>
          <a:lstStyle>
            <a:lvl1pPr>
              <a:defRPr/>
            </a:lvl1pPr>
          </a:lstStyle>
          <a:p>
            <a:pPr>
              <a:defRPr/>
            </a:pPr>
            <a:endParaRPr lang="en-US" altLang="en-US" dirty="0"/>
          </a:p>
        </p:txBody>
      </p:sp>
      <p:sp>
        <p:nvSpPr>
          <p:cNvPr id="7" name="Slide Number Placeholder 6"/>
          <p:cNvSpPr>
            <a:spLocks noGrp="1" noChangeArrowheads="1"/>
          </p:cNvSpPr>
          <p:nvPr>
            <p:ph type="sldNum" sz="quarter" idx="12"/>
          </p:nvPr>
        </p:nvSpPr>
        <p:spPr>
          <a:xfrm>
            <a:off x="8610600" y="6356352"/>
            <a:ext cx="2743200" cy="365125"/>
          </a:xfrm>
          <a:prstGeom prst="rect">
            <a:avLst/>
          </a:prstGeom>
        </p:spPr>
        <p:txBody>
          <a:bodyPr/>
          <a:lstStyle>
            <a:lvl1pPr>
              <a:defRPr/>
            </a:lvl1pPr>
          </a:lstStyle>
          <a:p>
            <a:pPr>
              <a:defRPr/>
            </a:pPr>
            <a:fld id="{38B96290-1C8F-4D49-BC4E-3552CBAD0FD9}" type="slidenum">
              <a:rPr lang="en-US" altLang="en-US"/>
              <a:pPr>
                <a:defRPr/>
              </a:pPr>
              <a:t>‹#›</a:t>
            </a:fld>
            <a:endParaRPr lang="en-US" altLang="en-US" dirty="0"/>
          </a:p>
        </p:txBody>
      </p:sp>
    </p:spTree>
    <p:extLst>
      <p:ext uri="{BB962C8B-B14F-4D97-AF65-F5344CB8AC3E}">
        <p14:creationId xmlns:p14="http://schemas.microsoft.com/office/powerpoint/2010/main" val="1285585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ABBDBD4-F9B9-0946-9AEB-A8636760A491}"/>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Text"/>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rPr dirty="0"/>
              <a:t>Title Text</a:t>
            </a:r>
          </a:p>
        </p:txBody>
      </p:sp>
      <p:sp>
        <p:nvSpPr>
          <p:cNvPr id="5" name="Body Level One…"/>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lang="en-US" dirty="0"/>
              <a:t>Text text text text text text text text text text text.</a:t>
            </a:r>
          </a:p>
          <a:p>
            <a:r>
              <a:rPr lang="en-US" dirty="0"/>
              <a:t>Text text text text text text text text text text text.</a:t>
            </a:r>
          </a:p>
          <a:p>
            <a:r>
              <a:rPr lang="en-US" dirty="0"/>
              <a:t>Text text text text text text text text text text text.</a:t>
            </a:r>
          </a:p>
          <a:p>
            <a:r>
              <a:rPr lang="en-US" dirty="0"/>
              <a:t>Text text text text text text text text text text text.</a:t>
            </a:r>
          </a:p>
          <a:p>
            <a:r>
              <a:rPr lang="en-US" dirty="0"/>
              <a:t>Text text text text text text text text text text text.</a:t>
            </a:r>
          </a:p>
          <a:p>
            <a:r>
              <a:rPr lang="en-US" dirty="0"/>
              <a:t>Text text text text text text text text text text text.</a:t>
            </a:r>
          </a:p>
        </p:txBody>
      </p:sp>
      <p:sp>
        <p:nvSpPr>
          <p:cNvPr id="6" name="Slide Number"/>
          <p:cNvSpPr txBox="1">
            <a:spLocks noGrp="1"/>
          </p:cNvSpPr>
          <p:nvPr>
            <p:ph type="sldNum" sz="quarter" idx="2"/>
          </p:nvPr>
        </p:nvSpPr>
        <p:spPr>
          <a:xfrm>
            <a:off x="897950" y="6400413"/>
            <a:ext cx="275074" cy="276999"/>
          </a:xfrm>
          <a:prstGeom prst="rect">
            <a:avLst/>
          </a:prstGeom>
          <a:ln w="12700">
            <a:miter lim="400000"/>
          </a:ln>
        </p:spPr>
        <p:txBody>
          <a:bodyPr wrap="none" lIns="45719" rIns="45719" anchor="ctr">
            <a:spAutoFit/>
          </a:bodyPr>
          <a:lstStyle>
            <a:lvl1pPr algn="r">
              <a:defRPr sz="1200">
                <a:solidFill>
                  <a:srgbClr val="888888"/>
                </a:solidFill>
                <a:cs typeface="+mj-cs"/>
              </a:defRPr>
            </a:lvl1pPr>
          </a:lstStyle>
          <a:p>
            <a:fld id="{86CB4B4D-7CA3-9044-876B-883B54F8677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5" r:id="rId5"/>
    <p:sldLayoutId id="2147483658" r:id="rId6"/>
    <p:sldLayoutId id="2147483660" r:id="rId7"/>
  </p:sldLayoutIdLst>
  <p:transition spd="med"/>
  <p:txStyles>
    <p:titleStyle>
      <a:lvl1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mj-lt"/>
          <a:ea typeface="Helvetica Neue"/>
          <a:cs typeface="Helvetica Neue"/>
          <a:sym typeface="Helvetica Neue"/>
        </a:defRPr>
      </a:lvl1pPr>
      <a:lvl2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Helvetica Neue"/>
          <a:ea typeface="Helvetica Neue"/>
          <a:cs typeface="Helvetica Neue"/>
          <a:sym typeface="Helvetica Neue"/>
        </a:defRPr>
      </a:lvl2pPr>
      <a:lvl3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Helvetica Neue"/>
          <a:ea typeface="Helvetica Neue"/>
          <a:cs typeface="Helvetica Neue"/>
          <a:sym typeface="Helvetica Neue"/>
        </a:defRPr>
      </a:lvl3pPr>
      <a:lvl4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Helvetica Neue"/>
          <a:ea typeface="Helvetica Neue"/>
          <a:cs typeface="Helvetica Neue"/>
          <a:sym typeface="Helvetica Neue"/>
        </a:defRPr>
      </a:lvl4pPr>
      <a:lvl5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Helvetica Neue"/>
          <a:ea typeface="Helvetica Neue"/>
          <a:cs typeface="Helvetica Neue"/>
          <a:sym typeface="Helvetica Neue"/>
        </a:defRPr>
      </a:lvl5pPr>
      <a:lvl6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Helvetica Neue"/>
          <a:ea typeface="Helvetica Neue"/>
          <a:cs typeface="Helvetica Neue"/>
          <a:sym typeface="Helvetica Neue"/>
        </a:defRPr>
      </a:lvl6pPr>
      <a:lvl7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Helvetica Neue"/>
          <a:ea typeface="Helvetica Neue"/>
          <a:cs typeface="Helvetica Neue"/>
          <a:sym typeface="Helvetica Neue"/>
        </a:defRPr>
      </a:lvl7pPr>
      <a:lvl8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Helvetica Neue"/>
          <a:ea typeface="Helvetica Neue"/>
          <a:cs typeface="Helvetica Neue"/>
          <a:sym typeface="Helvetica Neue"/>
        </a:defRPr>
      </a:lvl8pPr>
      <a:lvl9pPr marL="0" marR="0" indent="0" algn="l" defTabSz="914400" rtl="0" latinLnBrk="0">
        <a:lnSpc>
          <a:spcPct val="90000"/>
        </a:lnSpc>
        <a:spcBef>
          <a:spcPts val="0"/>
        </a:spcBef>
        <a:spcAft>
          <a:spcPts val="0"/>
        </a:spcAft>
        <a:buClrTx/>
        <a:buSzTx/>
        <a:buFontTx/>
        <a:buNone/>
        <a:tabLst/>
        <a:defRPr sz="4400" b="1" i="0" u="none" strike="noStrike" cap="none" spc="0" baseline="0">
          <a:solidFill>
            <a:srgbClr val="000000"/>
          </a:solidFill>
          <a:uFillTx/>
          <a:latin typeface="Helvetica Neue"/>
          <a:ea typeface="Helvetica Neue"/>
          <a:cs typeface="Helvetica Neue"/>
          <a:sym typeface="Helvetica Neue"/>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ea"/>
          <a:ea typeface="+mj-ea"/>
          <a:cs typeface="Helvetica Neue"/>
          <a:sym typeface="Helvetica Neue"/>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ea"/>
          <a:ea typeface="+mj-ea"/>
          <a:cs typeface="Helvetica Neue"/>
          <a:sym typeface="Helvetica Neue"/>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ea"/>
          <a:ea typeface="+mj-ea"/>
          <a:cs typeface="Helvetica Neue"/>
          <a:sym typeface="Helvetica Neue"/>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ea"/>
          <a:ea typeface="+mj-ea"/>
          <a:cs typeface="Helvetica Neue"/>
          <a:sym typeface="Helvetica Neue"/>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j-ea"/>
          <a:ea typeface="+mj-ea"/>
          <a:cs typeface="Helvetica Neue"/>
          <a:sym typeface="Helvetica Neue"/>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Helvetica Neue"/>
          <a:ea typeface="Helvetica Neue"/>
          <a:cs typeface="Helvetica Neue"/>
          <a:sym typeface="Helvetica Neue"/>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Helvetica Neue"/>
          <a:ea typeface="Helvetica Neue"/>
          <a:cs typeface="Helvetica Neue"/>
          <a:sym typeface="Helvetica Neue"/>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Helvetica Neue"/>
          <a:ea typeface="Helvetica Neue"/>
          <a:cs typeface="Helvetica Neue"/>
          <a:sym typeface="Helvetica Neue"/>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hyperlink" Target="https://county.milwaukee.gov/EN/Department-on-Aging"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hyperlink" Target="https://gwaar.org/" TargetMode="External"/><Relationship Id="rId4" Type="http://schemas.openxmlformats.org/officeDocument/2006/relationships/hyperlink" Target="https://www.dhs.wisconsin.gov/"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306D3-3B86-9645-9E36-B2DF6606B4F3}"/>
              </a:ext>
            </a:extLst>
          </p:cNvPr>
          <p:cNvSpPr>
            <a:spLocks noGrp="1"/>
          </p:cNvSpPr>
          <p:nvPr>
            <p:ph type="title"/>
          </p:nvPr>
        </p:nvSpPr>
        <p:spPr>
          <a:xfrm>
            <a:off x="1524000" y="1122362"/>
            <a:ext cx="9144000" cy="3209018"/>
          </a:xfrm>
        </p:spPr>
        <p:txBody>
          <a:bodyPr>
            <a:normAutofit/>
          </a:bodyPr>
          <a:lstStyle/>
          <a:p>
            <a:r>
              <a:rPr lang="en-US" sz="7200" b="1" dirty="0"/>
              <a:t>Milwaukee County </a:t>
            </a:r>
            <a:endParaRPr lang="en-US" sz="4000" dirty="0">
              <a:cs typeface="Arial" panose="020B0604020202020204" pitchFamily="34" charset="0"/>
            </a:endParaRPr>
          </a:p>
        </p:txBody>
      </p:sp>
      <p:sp>
        <p:nvSpPr>
          <p:cNvPr id="3" name="Text Placeholder 2">
            <a:extLst>
              <a:ext uri="{FF2B5EF4-FFF2-40B4-BE49-F238E27FC236}">
                <a16:creationId xmlns:a16="http://schemas.microsoft.com/office/drawing/2014/main" id="{BB046CAE-CEB4-4543-A6D9-5FC4F0A2F75D}"/>
              </a:ext>
            </a:extLst>
          </p:cNvPr>
          <p:cNvSpPr>
            <a:spLocks noGrp="1"/>
          </p:cNvSpPr>
          <p:nvPr>
            <p:ph type="body" sz="quarter" idx="1"/>
          </p:nvPr>
        </p:nvSpPr>
        <p:spPr>
          <a:xfrm>
            <a:off x="1524000" y="4331380"/>
            <a:ext cx="9144000" cy="1655763"/>
          </a:xfrm>
        </p:spPr>
        <p:txBody>
          <a:bodyPr/>
          <a:lstStyle/>
          <a:p>
            <a:r>
              <a:rPr lang="en-US" dirty="0"/>
              <a:t>Dinah LaCaze, MBA, APSW</a:t>
            </a:r>
          </a:p>
        </p:txBody>
      </p:sp>
    </p:spTree>
    <p:extLst>
      <p:ext uri="{BB962C8B-B14F-4D97-AF65-F5344CB8AC3E}">
        <p14:creationId xmlns:p14="http://schemas.microsoft.com/office/powerpoint/2010/main" val="35929507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2650" y="593889"/>
            <a:ext cx="7886700" cy="1096802"/>
          </a:xfrm>
        </p:spPr>
        <p:txBody>
          <a:bodyPr>
            <a:noAutofit/>
          </a:bodyPr>
          <a:lstStyle/>
          <a:p>
            <a:br>
              <a:rPr lang="en-US" sz="5400" dirty="0"/>
            </a:br>
            <a:r>
              <a:rPr lang="en-US" sz="5400" dirty="0"/>
              <a:t>Signs of Crisis:</a:t>
            </a:r>
            <a:br>
              <a:rPr lang="en-US" sz="5400" dirty="0"/>
            </a:br>
            <a:endParaRPr lang="en-US" sz="5400" dirty="0"/>
          </a:p>
        </p:txBody>
      </p:sp>
      <p:sp>
        <p:nvSpPr>
          <p:cNvPr id="3" name="Content Placeholder 2"/>
          <p:cNvSpPr>
            <a:spLocks noGrp="1"/>
          </p:cNvSpPr>
          <p:nvPr>
            <p:ph idx="1"/>
          </p:nvPr>
        </p:nvSpPr>
        <p:spPr>
          <a:xfrm>
            <a:off x="2152650" y="1825625"/>
            <a:ext cx="7886700" cy="3811604"/>
          </a:xfrm>
        </p:spPr>
        <p:txBody>
          <a:bodyPr>
            <a:normAutofit fontScale="92500" lnSpcReduction="20000"/>
          </a:bodyPr>
          <a:lstStyle/>
          <a:p>
            <a:r>
              <a:rPr lang="en-US" dirty="0"/>
              <a:t>Disheveled appearance of person or property</a:t>
            </a:r>
          </a:p>
          <a:p>
            <a:r>
              <a:rPr lang="en-US" dirty="0"/>
              <a:t>Lack of food/inappropriate food</a:t>
            </a:r>
          </a:p>
          <a:p>
            <a:r>
              <a:rPr lang="en-US" dirty="0"/>
              <a:t>Hoarding</a:t>
            </a:r>
          </a:p>
          <a:p>
            <a:r>
              <a:rPr lang="en-US" dirty="0"/>
              <a:t>Infestation</a:t>
            </a:r>
          </a:p>
          <a:p>
            <a:r>
              <a:rPr lang="en-US" dirty="0"/>
              <a:t>Lack of utilities/bills not paid/stacked mail</a:t>
            </a:r>
          </a:p>
          <a:p>
            <a:r>
              <a:rPr lang="en-US" dirty="0"/>
              <a:t>Inability to execute plans…cognitively or physically</a:t>
            </a:r>
          </a:p>
          <a:p>
            <a:r>
              <a:rPr lang="en-US" dirty="0"/>
              <a:t>Frequent or inappropriate 9-1-1 calls</a:t>
            </a:r>
          </a:p>
          <a:p>
            <a:r>
              <a:rPr lang="en-US" dirty="0"/>
              <a:t>Inappropriate behaviors.. Wandering, accidents, falling, day/night, increased agitation, confusion, threatening, resistive, etc.…..</a:t>
            </a:r>
          </a:p>
          <a:p>
            <a:endParaRPr lang="en-US" dirty="0"/>
          </a:p>
        </p:txBody>
      </p:sp>
    </p:spTree>
    <p:extLst>
      <p:ext uri="{BB962C8B-B14F-4D97-AF65-F5344CB8AC3E}">
        <p14:creationId xmlns:p14="http://schemas.microsoft.com/office/powerpoint/2010/main" val="392277174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8864" y="388277"/>
            <a:ext cx="7886700" cy="1325563"/>
          </a:xfrm>
        </p:spPr>
        <p:txBody>
          <a:bodyPr/>
          <a:lstStyle/>
          <a:p>
            <a:r>
              <a:rPr lang="en-US" b="1" dirty="0"/>
              <a:t>Reasons For Crisis</a:t>
            </a:r>
            <a:r>
              <a:rPr lang="en-US" dirty="0"/>
              <a:t>:</a:t>
            </a:r>
          </a:p>
        </p:txBody>
      </p:sp>
      <p:sp>
        <p:nvSpPr>
          <p:cNvPr id="3" name="Content Placeholder 2"/>
          <p:cNvSpPr>
            <a:spLocks noGrp="1"/>
          </p:cNvSpPr>
          <p:nvPr>
            <p:ph idx="1"/>
          </p:nvPr>
        </p:nvSpPr>
        <p:spPr/>
        <p:txBody>
          <a:bodyPr>
            <a:normAutofit/>
          </a:bodyPr>
          <a:lstStyle/>
          <a:p>
            <a:r>
              <a:rPr lang="en-US" sz="2400" dirty="0"/>
              <a:t>Lack of Support System? Loss </a:t>
            </a:r>
          </a:p>
          <a:p>
            <a:r>
              <a:rPr lang="en-US" sz="2400" dirty="0"/>
              <a:t>Isolation</a:t>
            </a:r>
          </a:p>
          <a:p>
            <a:r>
              <a:rPr lang="en-US" sz="2400" dirty="0"/>
              <a:t>Denial of Situation</a:t>
            </a:r>
          </a:p>
          <a:p>
            <a:r>
              <a:rPr lang="en-US" sz="2400" dirty="0"/>
              <a:t>Lack of Planning</a:t>
            </a:r>
          </a:p>
          <a:p>
            <a:r>
              <a:rPr lang="en-US" sz="2400" dirty="0"/>
              <a:t>Increasing Inability to Meet Needs/Declining ability</a:t>
            </a:r>
          </a:p>
          <a:p>
            <a:r>
              <a:rPr lang="en-US" sz="2400" dirty="0"/>
              <a:t>Lack of medical follow up</a:t>
            </a:r>
          </a:p>
          <a:p>
            <a:r>
              <a:rPr lang="en-US" sz="2400" dirty="0"/>
              <a:t>Lack of knowledge </a:t>
            </a:r>
          </a:p>
          <a:p>
            <a:r>
              <a:rPr lang="en-US" sz="2400" dirty="0"/>
              <a:t>Resistive to assistance/outside intervention</a:t>
            </a:r>
          </a:p>
          <a:p>
            <a:endParaRPr lang="en-US" sz="2400" dirty="0"/>
          </a:p>
        </p:txBody>
      </p:sp>
    </p:spTree>
    <p:extLst>
      <p:ext uri="{BB962C8B-B14F-4D97-AF65-F5344CB8AC3E}">
        <p14:creationId xmlns:p14="http://schemas.microsoft.com/office/powerpoint/2010/main" val="370679984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Mandatory Reporting Rules</a:t>
            </a:r>
          </a:p>
        </p:txBody>
      </p:sp>
      <p:sp>
        <p:nvSpPr>
          <p:cNvPr id="3" name="Content Placeholder 2"/>
          <p:cNvSpPr>
            <a:spLocks noGrp="1"/>
          </p:cNvSpPr>
          <p:nvPr>
            <p:ph idx="1"/>
          </p:nvPr>
        </p:nvSpPr>
        <p:spPr>
          <a:xfrm>
            <a:off x="838200" y="1451430"/>
            <a:ext cx="10831286" cy="4078514"/>
          </a:xfrm>
        </p:spPr>
        <p:txBody>
          <a:bodyPr>
            <a:normAutofit fontScale="77500" lnSpcReduction="20000"/>
          </a:bodyPr>
          <a:lstStyle/>
          <a:p>
            <a:r>
              <a:rPr lang="en-US" dirty="0"/>
              <a:t>employees of any entity that is licensed, certified, or approved by or registered with the department of Health and Family Services</a:t>
            </a:r>
          </a:p>
          <a:p>
            <a:r>
              <a:rPr lang="en-US" dirty="0"/>
              <a:t>chiropractors, </a:t>
            </a:r>
          </a:p>
          <a:p>
            <a:r>
              <a:rPr lang="en-US" dirty="0"/>
              <a:t>cooperative health care associations providing direct services through salaried employees</a:t>
            </a:r>
          </a:p>
          <a:p>
            <a:r>
              <a:rPr lang="en-US" dirty="0"/>
              <a:t>counselors certified under Wis. Stat. </a:t>
            </a:r>
            <a:r>
              <a:rPr lang="en-US" dirty="0" err="1"/>
              <a:t>ch.</a:t>
            </a:r>
            <a:r>
              <a:rPr lang="en-US" dirty="0"/>
              <a:t> 457, family therapists, marriage therapists</a:t>
            </a:r>
          </a:p>
          <a:p>
            <a:r>
              <a:rPr lang="en-US" dirty="0"/>
              <a:t>dentists, optometrists, </a:t>
            </a:r>
            <a:r>
              <a:rPr lang="en-US" dirty="0" err="1"/>
              <a:t>perfusionists</a:t>
            </a:r>
            <a:r>
              <a:rPr lang="en-US" dirty="0"/>
              <a:t>, podiatrists</a:t>
            </a:r>
          </a:p>
          <a:p>
            <a:r>
              <a:rPr lang="en-US" dirty="0"/>
              <a:t>home health agencies as defined in Wis. Stat. sec. 50.49 (1) (a)</a:t>
            </a:r>
          </a:p>
          <a:p>
            <a:r>
              <a:rPr lang="en-US" dirty="0"/>
              <a:t>Nurses, occupational therapists, physical therapists or their assistants, </a:t>
            </a:r>
          </a:p>
          <a:p>
            <a:r>
              <a:rPr lang="en-US" dirty="0"/>
              <a:t>partnerships, corporations, or LLCs that provide health care services</a:t>
            </a:r>
          </a:p>
          <a:p>
            <a:r>
              <a:rPr lang="en-US" dirty="0"/>
              <a:t>physicians,  physicians’ assistants, • podiatrists</a:t>
            </a:r>
          </a:p>
          <a:p>
            <a:r>
              <a:rPr lang="en-US" dirty="0"/>
              <a:t>Psychologists, social workers,  any person practicing Christian Science treatment</a:t>
            </a:r>
          </a:p>
        </p:txBody>
      </p:sp>
    </p:spTree>
    <p:extLst>
      <p:ext uri="{BB962C8B-B14F-4D97-AF65-F5344CB8AC3E}">
        <p14:creationId xmlns:p14="http://schemas.microsoft.com/office/powerpoint/2010/main" val="325380774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Only Exceptions to Reporting</a:t>
            </a:r>
          </a:p>
        </p:txBody>
      </p:sp>
      <p:sp>
        <p:nvSpPr>
          <p:cNvPr id="3" name="Content Placeholder 2"/>
          <p:cNvSpPr>
            <a:spLocks noGrp="1"/>
          </p:cNvSpPr>
          <p:nvPr>
            <p:ph idx="1"/>
          </p:nvPr>
        </p:nvSpPr>
        <p:spPr/>
        <p:txBody>
          <a:bodyPr>
            <a:normAutofit/>
          </a:bodyPr>
          <a:lstStyle/>
          <a:p>
            <a:r>
              <a:rPr lang="en-US" dirty="0"/>
              <a:t>If a mandatory reporter believes that filing a report would not be in the best interest of the elder/adult at risk, they do not have to report. However, the reporter must document the reasons for this belief in the elder or adult’s case file.</a:t>
            </a:r>
          </a:p>
          <a:p>
            <a:r>
              <a:rPr lang="en-US" dirty="0"/>
              <a:t>In addition, a health care provider need not report if he or she provides treatment by spiritual means through prayer for healing in lieu of medical care in accordance with his or her religious tradition and his or her communications with patients are required by his or her religious denomination to be held confidential.</a:t>
            </a:r>
          </a:p>
        </p:txBody>
      </p:sp>
    </p:spTree>
    <p:extLst>
      <p:ext uri="{BB962C8B-B14F-4D97-AF65-F5344CB8AC3E}">
        <p14:creationId xmlns:p14="http://schemas.microsoft.com/office/powerpoint/2010/main" val="22752954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849760" y="365003"/>
            <a:ext cx="7569888" cy="1293812"/>
          </a:xfrm>
        </p:spPr>
        <p:txBody>
          <a:bodyPr>
            <a:normAutofit fontScale="90000"/>
          </a:bodyPr>
          <a:lstStyle/>
          <a:p>
            <a:pPr>
              <a:defRPr/>
            </a:pPr>
            <a:r>
              <a:rPr lang="en-US" altLang="en-US" b="1" dirty="0">
                <a:latin typeface="Century Gothic" panose="020B0502020202020204" pitchFamily="34" charset="0"/>
              </a:rPr>
              <a:t>Decisional or Non Decisional </a:t>
            </a:r>
          </a:p>
        </p:txBody>
      </p:sp>
      <p:sp>
        <p:nvSpPr>
          <p:cNvPr id="23555" name="Rectangle 3"/>
          <p:cNvSpPr>
            <a:spLocks noGrp="1" noChangeArrowheads="1"/>
          </p:cNvSpPr>
          <p:nvPr>
            <p:ph idx="1"/>
          </p:nvPr>
        </p:nvSpPr>
        <p:spPr>
          <a:xfrm>
            <a:off x="965873" y="1732881"/>
            <a:ext cx="7769474" cy="4037012"/>
          </a:xfrm>
        </p:spPr>
        <p:txBody>
          <a:bodyPr rtlCol="0">
            <a:normAutofit/>
          </a:bodyPr>
          <a:lstStyle/>
          <a:p>
            <a:pPr marL="0" indent="0">
              <a:buNone/>
              <a:defRPr/>
            </a:pPr>
            <a:r>
              <a:rPr lang="en-US" altLang="en-US" sz="2000" b="1" i="1" u="sng" dirty="0">
                <a:latin typeface="Century Gothic" panose="020B0502020202020204" pitchFamily="34" charset="0"/>
              </a:rPr>
              <a:t>Decisional (Legal Term Competence)</a:t>
            </a:r>
            <a:r>
              <a:rPr lang="en-US" altLang="en-US" sz="2000" dirty="0">
                <a:latin typeface="Century Gothic" panose="020B0502020202020204" pitchFamily="34" charset="0"/>
              </a:rPr>
              <a:t>: orientation; cognitive functioning; communication/language skills; mental status; insight and judgment</a:t>
            </a:r>
          </a:p>
          <a:p>
            <a:pPr marL="0" indent="0">
              <a:buNone/>
              <a:defRPr/>
            </a:pPr>
            <a:endParaRPr lang="en-US" altLang="en-US" sz="2400" dirty="0"/>
          </a:p>
          <a:p>
            <a:pPr>
              <a:defRPr/>
            </a:pPr>
            <a:r>
              <a:rPr lang="en-US" altLang="en-US" sz="2000" dirty="0">
                <a:latin typeface="Century Gothic" panose="020B0502020202020204" pitchFamily="34" charset="0"/>
              </a:rPr>
              <a:t>Does the client </a:t>
            </a:r>
            <a:r>
              <a:rPr lang="en-US" altLang="en-US" sz="2000" b="1" i="1" dirty="0">
                <a:latin typeface="Century Gothic" panose="020B0502020202020204" pitchFamily="34" charset="0"/>
              </a:rPr>
              <a:t>appear to be </a:t>
            </a:r>
            <a:r>
              <a:rPr lang="en-US" altLang="en-US" sz="2000" dirty="0">
                <a:latin typeface="Century Gothic" panose="020B0502020202020204" pitchFamily="34" charset="0"/>
              </a:rPr>
              <a:t>decisional?</a:t>
            </a:r>
          </a:p>
          <a:p>
            <a:pPr lvl="1">
              <a:defRPr/>
            </a:pPr>
            <a:r>
              <a:rPr lang="en-US" altLang="en-US" sz="2000" dirty="0">
                <a:latin typeface="Century Gothic" panose="020B0502020202020204" pitchFamily="34" charset="0"/>
              </a:rPr>
              <a:t>Does the client have a confirmed diagnoses of:</a:t>
            </a:r>
          </a:p>
          <a:p>
            <a:pPr marL="0" indent="0">
              <a:buNone/>
              <a:defRPr/>
            </a:pPr>
            <a:r>
              <a:rPr lang="en-US" altLang="en-US" sz="2000" dirty="0">
                <a:latin typeface="Century Gothic" panose="020B0502020202020204" pitchFamily="34" charset="0"/>
              </a:rPr>
              <a:t>(Assessing decision making puts the focus on Probable Cause and gather’s evidences in support of probable cause)</a:t>
            </a:r>
          </a:p>
        </p:txBody>
      </p:sp>
      <p:pic>
        <p:nvPicPr>
          <p:cNvPr id="60420" name="Picture 4" descr="C:\Documents and Settings\Dinah.LaCaze\My Documents\My Pictures\thCAAABTH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5347" y="2578802"/>
            <a:ext cx="2101155" cy="1793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129557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14513" y="746130"/>
            <a:ext cx="8591550" cy="646112"/>
          </a:xfrm>
          <a:prstGeom prst="rect">
            <a:avLst/>
          </a:prstGeom>
          <a:noFill/>
        </p:spPr>
        <p:txBody>
          <a:bodyPr>
            <a:spAutoFit/>
          </a:bodyPr>
          <a:lstStyle/>
          <a:p>
            <a:pPr algn="ctr">
              <a:defRPr/>
            </a:pPr>
            <a:r>
              <a:rPr lang="en-US" altLang="en-US" sz="3600" b="1" dirty="0">
                <a:solidFill>
                  <a:schemeClr val="tx1">
                    <a:lumMod val="95000"/>
                    <a:lumOff val="5000"/>
                  </a:schemeClr>
                </a:solidFill>
                <a:latin typeface="Century Gothic" panose="020B0502020202020204" pitchFamily="34" charset="0"/>
              </a:rPr>
              <a:t>Investigations/Interventions</a:t>
            </a:r>
            <a:endParaRPr lang="en-US" altLang="en-US" sz="2400" b="1" dirty="0">
              <a:solidFill>
                <a:schemeClr val="tx1">
                  <a:lumMod val="95000"/>
                  <a:lumOff val="5000"/>
                </a:schemeClr>
              </a:solidFill>
              <a:latin typeface="Century Gothic" panose="020B0502020202020204" pitchFamily="34" charset="0"/>
            </a:endParaRPr>
          </a:p>
        </p:txBody>
      </p:sp>
      <p:sp>
        <p:nvSpPr>
          <p:cNvPr id="10" name="Rectangle 7"/>
          <p:cNvSpPr>
            <a:spLocks noChangeArrowheads="1"/>
          </p:cNvSpPr>
          <p:nvPr/>
        </p:nvSpPr>
        <p:spPr bwMode="auto">
          <a:xfrm>
            <a:off x="3340894" y="1392243"/>
            <a:ext cx="5538788" cy="60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defRPr/>
            </a:pPr>
            <a:r>
              <a:rPr lang="en-US" altLang="en-US" sz="3200" dirty="0">
                <a:solidFill>
                  <a:srgbClr val="301076"/>
                </a:solidFill>
                <a:latin typeface="Century Gothic" panose="020B0502020202020204" pitchFamily="34" charset="0"/>
              </a:rPr>
              <a:t>Limitations</a:t>
            </a:r>
          </a:p>
        </p:txBody>
      </p:sp>
      <p:sp>
        <p:nvSpPr>
          <p:cNvPr id="61445" name="Rectangle 2"/>
          <p:cNvSpPr>
            <a:spLocks noChangeArrowheads="1"/>
          </p:cNvSpPr>
          <p:nvPr/>
        </p:nvSpPr>
        <p:spPr bwMode="auto">
          <a:xfrm>
            <a:off x="2046289" y="2041009"/>
            <a:ext cx="8359775" cy="3637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algn="ctr" eaLnBrk="1" hangingPunct="1">
              <a:lnSpc>
                <a:spcPct val="100000"/>
              </a:lnSpc>
              <a:spcBef>
                <a:spcPct val="50000"/>
              </a:spcBef>
              <a:buFontTx/>
              <a:buNone/>
            </a:pPr>
            <a:r>
              <a:rPr lang="en-US" altLang="en-US" sz="2000" b="1" u="sng" dirty="0">
                <a:solidFill>
                  <a:srgbClr val="301076"/>
                </a:solidFill>
              </a:rPr>
              <a:t>COMPETENCY ISSUES and CLOSED CASES</a:t>
            </a:r>
          </a:p>
          <a:p>
            <a:pPr eaLnBrk="1" hangingPunct="1">
              <a:lnSpc>
                <a:spcPct val="100000"/>
              </a:lnSpc>
              <a:spcBef>
                <a:spcPct val="50000"/>
              </a:spcBef>
              <a:buFontTx/>
              <a:buNone/>
            </a:pPr>
            <a:r>
              <a:rPr lang="en-US" altLang="en-US" sz="2000" b="1" dirty="0">
                <a:solidFill>
                  <a:srgbClr val="301076"/>
                </a:solidFill>
              </a:rPr>
              <a:t>Decisional (Competent)</a:t>
            </a:r>
            <a:r>
              <a:rPr lang="en-US" altLang="en-US" sz="2000" b="1" dirty="0">
                <a:solidFill>
                  <a:srgbClr val="000000"/>
                </a:solidFill>
              </a:rPr>
              <a:t> elders and individuals with disabilities may refuse services and the case will be closed.</a:t>
            </a:r>
          </a:p>
          <a:p>
            <a:pPr eaLnBrk="1" hangingPunct="1">
              <a:lnSpc>
                <a:spcPct val="0"/>
              </a:lnSpc>
              <a:spcBef>
                <a:spcPct val="50000"/>
              </a:spcBef>
              <a:buFontTx/>
              <a:buNone/>
            </a:pPr>
            <a:endParaRPr lang="en-US" altLang="en-US" sz="2000" b="1" dirty="0">
              <a:solidFill>
                <a:srgbClr val="000000"/>
              </a:solidFill>
            </a:endParaRPr>
          </a:p>
          <a:p>
            <a:pPr eaLnBrk="1" hangingPunct="1">
              <a:lnSpc>
                <a:spcPct val="100000"/>
              </a:lnSpc>
              <a:spcBef>
                <a:spcPct val="50000"/>
              </a:spcBef>
              <a:buFontTx/>
              <a:buNone/>
            </a:pPr>
            <a:r>
              <a:rPr lang="en-US" altLang="en-US" sz="2000" b="1" dirty="0">
                <a:solidFill>
                  <a:srgbClr val="000000"/>
                </a:solidFill>
              </a:rPr>
              <a:t>A closed investigation is not necessarily a resolution. Each time a </a:t>
            </a:r>
            <a:r>
              <a:rPr lang="en-US" altLang="en-US" sz="2000" b="1" dirty="0">
                <a:solidFill>
                  <a:srgbClr val="301076"/>
                </a:solidFill>
              </a:rPr>
              <a:t>NEW</a:t>
            </a:r>
            <a:r>
              <a:rPr lang="en-US" altLang="en-US" sz="2000" b="1" dirty="0">
                <a:solidFill>
                  <a:srgbClr val="000000"/>
                </a:solidFill>
              </a:rPr>
              <a:t> report is made an investigation will take place.</a:t>
            </a:r>
          </a:p>
          <a:p>
            <a:pPr eaLnBrk="1" hangingPunct="1">
              <a:lnSpc>
                <a:spcPct val="0"/>
              </a:lnSpc>
              <a:spcBef>
                <a:spcPct val="50000"/>
              </a:spcBef>
              <a:buFontTx/>
              <a:buNone/>
            </a:pPr>
            <a:endParaRPr lang="en-US" altLang="en-US" sz="2000" b="1" dirty="0">
              <a:solidFill>
                <a:srgbClr val="000000"/>
              </a:solidFill>
            </a:endParaRPr>
          </a:p>
          <a:p>
            <a:pPr eaLnBrk="1" hangingPunct="1">
              <a:lnSpc>
                <a:spcPct val="100000"/>
              </a:lnSpc>
              <a:spcBef>
                <a:spcPct val="50000"/>
              </a:spcBef>
              <a:buFontTx/>
              <a:buNone/>
            </a:pPr>
            <a:r>
              <a:rPr lang="en-US" altLang="en-US" sz="2000" b="1" dirty="0">
                <a:solidFill>
                  <a:srgbClr val="301076"/>
                </a:solidFill>
              </a:rPr>
              <a:t>Non Decisional (INCOMPETENT)</a:t>
            </a:r>
            <a:r>
              <a:rPr lang="en-US" altLang="en-US" sz="2000" b="1" dirty="0">
                <a:solidFill>
                  <a:srgbClr val="000000"/>
                </a:solidFill>
              </a:rPr>
              <a:t> elders or individuals with disabilities needs are assessed and services are recommended.  The investigation process concludes when appropriate services are in place.</a:t>
            </a:r>
            <a:endParaRPr lang="en-US" altLang="en-US" sz="2000" b="1" dirty="0">
              <a:solidFill>
                <a:srgbClr val="00483A"/>
              </a:solidFill>
            </a:endParaRPr>
          </a:p>
        </p:txBody>
      </p:sp>
    </p:spTree>
    <p:extLst>
      <p:ext uri="{BB962C8B-B14F-4D97-AF65-F5344CB8AC3E}">
        <p14:creationId xmlns:p14="http://schemas.microsoft.com/office/powerpoint/2010/main" val="25537264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28031" y="647648"/>
            <a:ext cx="8591550" cy="646112"/>
          </a:xfrm>
          <a:prstGeom prst="rect">
            <a:avLst/>
          </a:prstGeom>
          <a:noFill/>
        </p:spPr>
        <p:txBody>
          <a:bodyPr>
            <a:spAutoFit/>
          </a:bodyPr>
          <a:lstStyle/>
          <a:p>
            <a:pPr algn="ctr">
              <a:defRPr/>
            </a:pPr>
            <a:r>
              <a:rPr lang="en-US" altLang="en-US" sz="3600" b="1" dirty="0">
                <a:solidFill>
                  <a:schemeClr val="tx1">
                    <a:lumMod val="95000"/>
                    <a:lumOff val="5000"/>
                  </a:schemeClr>
                </a:solidFill>
                <a:latin typeface="Century Gothic" panose="020B0502020202020204" pitchFamily="34" charset="0"/>
              </a:rPr>
              <a:t>Investigations/Interventions</a:t>
            </a:r>
            <a:endParaRPr lang="en-US" altLang="en-US" sz="2400" b="1" dirty="0">
              <a:solidFill>
                <a:schemeClr val="tx1">
                  <a:lumMod val="95000"/>
                  <a:lumOff val="5000"/>
                </a:schemeClr>
              </a:solidFill>
              <a:latin typeface="Century Gothic" panose="020B0502020202020204" pitchFamily="34" charset="0"/>
            </a:endParaRPr>
          </a:p>
        </p:txBody>
      </p:sp>
      <p:sp>
        <p:nvSpPr>
          <p:cNvPr id="10" name="Rectangle 7"/>
          <p:cNvSpPr>
            <a:spLocks noChangeArrowheads="1"/>
          </p:cNvSpPr>
          <p:nvPr/>
        </p:nvSpPr>
        <p:spPr bwMode="auto">
          <a:xfrm>
            <a:off x="3347398" y="1293761"/>
            <a:ext cx="5538788" cy="60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defRPr/>
            </a:pPr>
            <a:r>
              <a:rPr lang="en-US" altLang="en-US" sz="3200" dirty="0">
                <a:solidFill>
                  <a:srgbClr val="301076"/>
                </a:solidFill>
                <a:latin typeface="Century Gothic" panose="020B0502020202020204" pitchFamily="34" charset="0"/>
              </a:rPr>
              <a:t>Limitations</a:t>
            </a:r>
          </a:p>
        </p:txBody>
      </p:sp>
      <p:sp>
        <p:nvSpPr>
          <p:cNvPr id="63493" name="Rectangle 2"/>
          <p:cNvSpPr>
            <a:spLocks noChangeArrowheads="1"/>
          </p:cNvSpPr>
          <p:nvPr/>
        </p:nvSpPr>
        <p:spPr bwMode="auto">
          <a:xfrm>
            <a:off x="2234829" y="1951886"/>
            <a:ext cx="8171234"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742950" indent="-28575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eaLnBrk="1" hangingPunct="1">
              <a:lnSpc>
                <a:spcPct val="100000"/>
              </a:lnSpc>
              <a:spcBef>
                <a:spcPct val="50000"/>
              </a:spcBef>
              <a:buFontTx/>
              <a:buChar char="•"/>
            </a:pPr>
            <a:r>
              <a:rPr lang="en-US" altLang="en-US" sz="2400" b="1" dirty="0">
                <a:solidFill>
                  <a:srgbClr val="000000"/>
                </a:solidFill>
                <a:latin typeface="Arial" panose="020B0604020202020204" pitchFamily="34" charset="0"/>
              </a:rPr>
              <a:t> </a:t>
            </a:r>
            <a:r>
              <a:rPr lang="en-US" altLang="en-US" sz="2800" b="1" dirty="0">
                <a:solidFill>
                  <a:srgbClr val="000000"/>
                </a:solidFill>
              </a:rPr>
              <a:t>An elder/disability abuse investigation is an</a:t>
            </a:r>
          </a:p>
          <a:p>
            <a:pPr eaLnBrk="1" hangingPunct="1">
              <a:lnSpc>
                <a:spcPct val="100000"/>
              </a:lnSpc>
              <a:spcBef>
                <a:spcPct val="50000"/>
              </a:spcBef>
              <a:buNone/>
            </a:pPr>
            <a:r>
              <a:rPr lang="en-US" altLang="en-US" sz="2800" b="1" dirty="0">
                <a:solidFill>
                  <a:srgbClr val="000000"/>
                </a:solidFill>
              </a:rPr>
              <a:t>        Intervention NOT a prosecution</a:t>
            </a:r>
          </a:p>
          <a:p>
            <a:pPr eaLnBrk="1" hangingPunct="1">
              <a:lnSpc>
                <a:spcPct val="100000"/>
              </a:lnSpc>
              <a:spcBef>
                <a:spcPct val="50000"/>
              </a:spcBef>
              <a:buNone/>
            </a:pPr>
            <a:endParaRPr lang="en-US" altLang="en-US" sz="800" b="1" dirty="0">
              <a:solidFill>
                <a:srgbClr val="000000"/>
              </a:solidFill>
            </a:endParaRPr>
          </a:p>
          <a:p>
            <a:pPr eaLnBrk="1" hangingPunct="1">
              <a:lnSpc>
                <a:spcPct val="100000"/>
              </a:lnSpc>
              <a:spcBef>
                <a:spcPct val="50000"/>
              </a:spcBef>
              <a:buFontTx/>
              <a:buChar char="•"/>
            </a:pPr>
            <a:r>
              <a:rPr lang="en-US" altLang="en-US" sz="2800" b="1" dirty="0">
                <a:solidFill>
                  <a:srgbClr val="000000"/>
                </a:solidFill>
              </a:rPr>
              <a:t> A closed investigation is not necessarily a </a:t>
            </a:r>
            <a:br>
              <a:rPr lang="en-US" altLang="en-US" sz="2800" b="1" dirty="0">
                <a:solidFill>
                  <a:srgbClr val="000000"/>
                </a:solidFill>
              </a:rPr>
            </a:br>
            <a:r>
              <a:rPr lang="en-US" altLang="en-US" sz="2800" b="1" dirty="0">
                <a:solidFill>
                  <a:srgbClr val="000000"/>
                </a:solidFill>
              </a:rPr>
              <a:t>  resolution </a:t>
            </a:r>
          </a:p>
          <a:p>
            <a:pPr eaLnBrk="1" hangingPunct="1">
              <a:lnSpc>
                <a:spcPct val="100000"/>
              </a:lnSpc>
              <a:spcBef>
                <a:spcPct val="50000"/>
              </a:spcBef>
              <a:buNone/>
            </a:pPr>
            <a:endParaRPr lang="en-US" altLang="en-US" sz="800" b="1" dirty="0">
              <a:solidFill>
                <a:srgbClr val="000000"/>
              </a:solidFill>
            </a:endParaRPr>
          </a:p>
          <a:p>
            <a:pPr eaLnBrk="1" hangingPunct="1">
              <a:lnSpc>
                <a:spcPct val="100000"/>
              </a:lnSpc>
              <a:spcBef>
                <a:spcPct val="50000"/>
              </a:spcBef>
              <a:buFontTx/>
              <a:buChar char="•"/>
            </a:pPr>
            <a:r>
              <a:rPr lang="en-US" altLang="en-US" sz="2800" b="1" dirty="0">
                <a:solidFill>
                  <a:srgbClr val="000000"/>
                </a:solidFill>
              </a:rPr>
              <a:t> In some cases multiple reports over time are </a:t>
            </a:r>
            <a:br>
              <a:rPr lang="en-US" altLang="en-US" sz="2800" b="1" dirty="0">
                <a:solidFill>
                  <a:srgbClr val="000000"/>
                </a:solidFill>
              </a:rPr>
            </a:br>
            <a:r>
              <a:rPr lang="en-US" altLang="en-US" sz="2800" b="1" dirty="0">
                <a:solidFill>
                  <a:srgbClr val="000000"/>
                </a:solidFill>
              </a:rPr>
              <a:t>  necessary </a:t>
            </a:r>
            <a:endParaRPr lang="en-US" altLang="en-US" sz="2800" b="1" dirty="0">
              <a:solidFill>
                <a:srgbClr val="00483A"/>
              </a:solidFill>
            </a:endParaRPr>
          </a:p>
        </p:txBody>
      </p:sp>
    </p:spTree>
    <p:extLst>
      <p:ext uri="{BB962C8B-B14F-4D97-AF65-F5344CB8AC3E}">
        <p14:creationId xmlns:p14="http://schemas.microsoft.com/office/powerpoint/2010/main" val="41743801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699C3-60CD-4B98-9CB6-CE5EE15E8BAF}"/>
              </a:ext>
            </a:extLst>
          </p:cNvPr>
          <p:cNvSpPr>
            <a:spLocks noGrp="1"/>
          </p:cNvSpPr>
          <p:nvPr>
            <p:ph type="title"/>
          </p:nvPr>
        </p:nvSpPr>
        <p:spPr>
          <a:xfrm>
            <a:off x="831850" y="507430"/>
            <a:ext cx="7886700" cy="1325563"/>
          </a:xfrm>
        </p:spPr>
        <p:txBody>
          <a:bodyPr>
            <a:normAutofit/>
          </a:bodyPr>
          <a:lstStyle/>
          <a:p>
            <a:r>
              <a:rPr lang="en-US" sz="4000" dirty="0">
                <a:latin typeface="+mn-lt"/>
              </a:rPr>
              <a:t>Chapter 51	</a:t>
            </a:r>
          </a:p>
        </p:txBody>
      </p:sp>
      <p:sp>
        <p:nvSpPr>
          <p:cNvPr id="3" name="Content Placeholder 2">
            <a:extLst>
              <a:ext uri="{FF2B5EF4-FFF2-40B4-BE49-F238E27FC236}">
                <a16:creationId xmlns:a16="http://schemas.microsoft.com/office/drawing/2014/main" id="{306CAB49-FC63-4F69-BE6C-89A9C4412D0C}"/>
              </a:ext>
            </a:extLst>
          </p:cNvPr>
          <p:cNvSpPr>
            <a:spLocks noGrp="1"/>
          </p:cNvSpPr>
          <p:nvPr>
            <p:ph idx="1"/>
          </p:nvPr>
        </p:nvSpPr>
        <p:spPr>
          <a:xfrm>
            <a:off x="991508" y="1832993"/>
            <a:ext cx="7886700" cy="3480897"/>
          </a:xfrm>
        </p:spPr>
        <p:txBody>
          <a:bodyPr>
            <a:normAutofit/>
          </a:bodyPr>
          <a:lstStyle/>
          <a:p>
            <a:pPr marL="0" indent="0">
              <a:buNone/>
            </a:pPr>
            <a:r>
              <a:rPr lang="en-US" sz="3200" b="1" dirty="0"/>
              <a:t>Chapter 51</a:t>
            </a:r>
            <a:endParaRPr lang="en-US" sz="3200" dirty="0"/>
          </a:p>
          <a:p>
            <a:r>
              <a:rPr lang="en-US" sz="3200" dirty="0"/>
              <a:t>Provides legal procedures for voluntary and involuntary admission, treatment and rehabilitation of individuals (adults and minor children) afflicted with mental illness, developmental disability, or drug dependence.</a:t>
            </a:r>
          </a:p>
          <a:p>
            <a:pPr marL="0" indent="0">
              <a:buNone/>
            </a:pPr>
            <a:endParaRPr lang="en-US" dirty="0"/>
          </a:p>
        </p:txBody>
      </p:sp>
    </p:spTree>
    <p:extLst>
      <p:ext uri="{BB962C8B-B14F-4D97-AF65-F5344CB8AC3E}">
        <p14:creationId xmlns:p14="http://schemas.microsoft.com/office/powerpoint/2010/main" val="36327034"/>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26839-FCC8-419C-ABD4-6ACDA147EA2A}"/>
              </a:ext>
            </a:extLst>
          </p:cNvPr>
          <p:cNvSpPr>
            <a:spLocks noGrp="1"/>
          </p:cNvSpPr>
          <p:nvPr>
            <p:ph type="title"/>
          </p:nvPr>
        </p:nvSpPr>
        <p:spPr>
          <a:xfrm>
            <a:off x="991507" y="312757"/>
            <a:ext cx="7886700" cy="1325563"/>
          </a:xfrm>
        </p:spPr>
        <p:txBody>
          <a:bodyPr>
            <a:normAutofit/>
          </a:bodyPr>
          <a:lstStyle/>
          <a:p>
            <a:r>
              <a:rPr lang="en-US" sz="4800" dirty="0">
                <a:latin typeface="Century Gothic" panose="020B0502020202020204" pitchFamily="34" charset="0"/>
              </a:rPr>
              <a:t>Criteria </a:t>
            </a:r>
          </a:p>
        </p:txBody>
      </p:sp>
      <p:sp>
        <p:nvSpPr>
          <p:cNvPr id="3" name="Content Placeholder 2">
            <a:extLst>
              <a:ext uri="{FF2B5EF4-FFF2-40B4-BE49-F238E27FC236}">
                <a16:creationId xmlns:a16="http://schemas.microsoft.com/office/drawing/2014/main" id="{80386900-733A-4B1B-AE87-3597018F7892}"/>
              </a:ext>
            </a:extLst>
          </p:cNvPr>
          <p:cNvSpPr>
            <a:spLocks noGrp="1"/>
          </p:cNvSpPr>
          <p:nvPr>
            <p:ph idx="1"/>
          </p:nvPr>
        </p:nvSpPr>
        <p:spPr>
          <a:xfrm>
            <a:off x="1223736" y="1754433"/>
            <a:ext cx="7886700" cy="3779596"/>
          </a:xfrm>
        </p:spPr>
        <p:txBody>
          <a:bodyPr>
            <a:normAutofit fontScale="92500" lnSpcReduction="20000"/>
          </a:bodyPr>
          <a:lstStyle/>
          <a:p>
            <a:pPr marL="0" indent="0">
              <a:buNone/>
            </a:pPr>
            <a:r>
              <a:rPr lang="en-US" b="1" dirty="0">
                <a:latin typeface="Century Gothic" panose="020B0502020202020204" pitchFamily="34" charset="0"/>
              </a:rPr>
              <a:t>Criteria:</a:t>
            </a:r>
            <a:endParaRPr lang="en-US" dirty="0">
              <a:latin typeface="Century Gothic" panose="020B0502020202020204" pitchFamily="34" charset="0"/>
            </a:endParaRPr>
          </a:p>
          <a:p>
            <a:pPr lvl="0"/>
            <a:r>
              <a:rPr lang="en-US" dirty="0">
                <a:latin typeface="Century Gothic" panose="020B0502020202020204" pitchFamily="34" charset="0"/>
              </a:rPr>
              <a:t>The individual has a mental illness, developmental disability, or drug dependence.</a:t>
            </a:r>
          </a:p>
          <a:p>
            <a:pPr lvl="0"/>
            <a:r>
              <a:rPr lang="en-US" b="1" dirty="0">
                <a:latin typeface="Century Gothic" panose="020B0502020202020204" pitchFamily="34" charset="0"/>
              </a:rPr>
              <a:t>The individual’s illness/disability/ dependence is treatable.</a:t>
            </a:r>
            <a:endParaRPr lang="en-US" dirty="0">
              <a:latin typeface="Century Gothic" panose="020B0502020202020204" pitchFamily="34" charset="0"/>
            </a:endParaRPr>
          </a:p>
          <a:p>
            <a:pPr lvl="0"/>
            <a:r>
              <a:rPr lang="en-US" dirty="0">
                <a:latin typeface="Century Gothic" panose="020B0502020202020204" pitchFamily="34" charset="0"/>
              </a:rPr>
              <a:t>The individual is dangerous to him/herself or others, due to the illness/disability/ dependence.</a:t>
            </a:r>
          </a:p>
          <a:p>
            <a:r>
              <a:rPr lang="en-US" b="1" dirty="0">
                <a:latin typeface="Century Gothic" panose="020B0502020202020204" pitchFamily="34" charset="0"/>
              </a:rPr>
              <a:t>Chapter 51 is used for more time-limited treatment.</a:t>
            </a:r>
          </a:p>
          <a:p>
            <a:endParaRPr lang="en-US" dirty="0"/>
          </a:p>
        </p:txBody>
      </p:sp>
    </p:spTree>
    <p:extLst>
      <p:ext uri="{BB962C8B-B14F-4D97-AF65-F5344CB8AC3E}">
        <p14:creationId xmlns:p14="http://schemas.microsoft.com/office/powerpoint/2010/main" val="65866870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860D3-0155-4D9D-852F-B48BC2A0B3AD}"/>
              </a:ext>
            </a:extLst>
          </p:cNvPr>
          <p:cNvSpPr>
            <a:spLocks noGrp="1"/>
          </p:cNvSpPr>
          <p:nvPr>
            <p:ph type="title"/>
          </p:nvPr>
        </p:nvSpPr>
        <p:spPr>
          <a:xfrm>
            <a:off x="842734" y="375557"/>
            <a:ext cx="10246179" cy="1325563"/>
          </a:xfrm>
        </p:spPr>
        <p:txBody>
          <a:bodyPr>
            <a:normAutofit fontScale="90000"/>
          </a:bodyPr>
          <a:lstStyle/>
          <a:p>
            <a:pPr algn="ctr"/>
            <a:r>
              <a:rPr lang="en-US" sz="3600" b="1" dirty="0">
                <a:latin typeface="Century Gothic" panose="020B0502020202020204" pitchFamily="34" charset="0"/>
              </a:rPr>
              <a:t>Standards of Dangerousness Required for Involuntary Civil Commitment</a:t>
            </a:r>
            <a:br>
              <a:rPr lang="en-US" dirty="0">
                <a:latin typeface="Century Gothic" panose="020B0502020202020204" pitchFamily="34" charset="0"/>
              </a:rPr>
            </a:br>
            <a:endParaRPr lang="en-US" dirty="0">
              <a:latin typeface="Century Gothic" panose="020B0502020202020204" pitchFamily="34" charset="0"/>
            </a:endParaRPr>
          </a:p>
        </p:txBody>
      </p:sp>
      <p:sp>
        <p:nvSpPr>
          <p:cNvPr id="3" name="Content Placeholder 2">
            <a:extLst>
              <a:ext uri="{FF2B5EF4-FFF2-40B4-BE49-F238E27FC236}">
                <a16:creationId xmlns:a16="http://schemas.microsoft.com/office/drawing/2014/main" id="{368D5FBA-6BDD-49A0-9062-45322DE9E65D}"/>
              </a:ext>
            </a:extLst>
          </p:cNvPr>
          <p:cNvSpPr>
            <a:spLocks noGrp="1"/>
          </p:cNvSpPr>
          <p:nvPr>
            <p:ph idx="1"/>
          </p:nvPr>
        </p:nvSpPr>
        <p:spPr>
          <a:xfrm>
            <a:off x="1074057" y="1494971"/>
            <a:ext cx="10305143" cy="4472197"/>
          </a:xfrm>
        </p:spPr>
        <p:txBody>
          <a:bodyPr>
            <a:normAutofit/>
          </a:bodyPr>
          <a:lstStyle/>
          <a:p>
            <a:pPr lvl="0"/>
            <a:r>
              <a:rPr lang="en-US" sz="2000" dirty="0">
                <a:latin typeface="Century Gothic" panose="020B0502020202020204" pitchFamily="34" charset="0"/>
              </a:rPr>
              <a:t>Recent acts, attempts or threats of suicide or serious bodily harm to self.</a:t>
            </a:r>
          </a:p>
          <a:p>
            <a:pPr lvl="0"/>
            <a:r>
              <a:rPr lang="en-US" sz="2000" dirty="0">
                <a:latin typeface="Century Gothic" panose="020B0502020202020204" pitchFamily="34" charset="0"/>
              </a:rPr>
              <a:t>Recent acts, attempts, or threats of serious bodily harm to others, or violent behavior which places others in reasonable fear of serious physical harm.</a:t>
            </a:r>
          </a:p>
          <a:p>
            <a:pPr lvl="0"/>
            <a:r>
              <a:rPr lang="en-US" sz="2000" dirty="0">
                <a:latin typeface="Century Gothic" panose="020B0502020202020204" pitchFamily="34" charset="0"/>
              </a:rPr>
              <a:t>A pattern of recent acts or omissions which evidences impaired judgment causing the individual to be an inadvertent danger to self. </a:t>
            </a:r>
          </a:p>
          <a:p>
            <a:pPr lvl="0"/>
            <a:r>
              <a:rPr lang="en-US" sz="2000" dirty="0">
                <a:latin typeface="Century Gothic" panose="020B0502020202020204" pitchFamily="34" charset="0"/>
              </a:rPr>
              <a:t>Mental illness causes the individual to be so gravely disabled that he/she is unable to satisfy life’s basic needs for nourishment, medical care, shelter, or safety. </a:t>
            </a:r>
          </a:p>
          <a:p>
            <a:pPr lvl="0"/>
            <a:r>
              <a:rPr lang="en-US" sz="2000" dirty="0">
                <a:latin typeface="Century Gothic" panose="020B0502020202020204" pitchFamily="34" charset="0"/>
              </a:rPr>
              <a:t>Individual’s psychiatric treatment history, coupled with his/her present mental deterioration due to incompetent decision to refuse psychotropic medication, causes likelihood that the individual will lose ability to function independently in the community.</a:t>
            </a:r>
          </a:p>
          <a:p>
            <a:endParaRPr lang="en-US" dirty="0"/>
          </a:p>
        </p:txBody>
      </p:sp>
    </p:spTree>
    <p:extLst>
      <p:ext uri="{BB962C8B-B14F-4D97-AF65-F5344CB8AC3E}">
        <p14:creationId xmlns:p14="http://schemas.microsoft.com/office/powerpoint/2010/main" val="274017714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2650" y="984739"/>
            <a:ext cx="7886700" cy="1512277"/>
          </a:xfrm>
        </p:spPr>
        <p:txBody>
          <a:bodyPr>
            <a:normAutofit fontScale="90000"/>
          </a:bodyPr>
          <a:lstStyle/>
          <a:p>
            <a:pPr algn="ctr"/>
            <a:br>
              <a:rPr lang="en-US" sz="1800" dirty="0">
                <a:latin typeface="Arial"/>
                <a:cs typeface="Arial"/>
              </a:rPr>
            </a:br>
            <a:r>
              <a:rPr lang="en-US" sz="4000" dirty="0">
                <a:latin typeface="Arial"/>
                <a:cs typeface="Arial"/>
              </a:rPr>
              <a:t>AT RISK ADULTS</a:t>
            </a:r>
            <a:br>
              <a:rPr lang="en-US" sz="4000" dirty="0">
                <a:latin typeface="Arial"/>
                <a:cs typeface="Arial"/>
              </a:rPr>
            </a:br>
            <a:r>
              <a:rPr lang="en-US" sz="4000" dirty="0">
                <a:latin typeface="Arial"/>
                <a:cs typeface="Arial"/>
              </a:rPr>
              <a:t>AND</a:t>
            </a:r>
            <a:br>
              <a:rPr lang="en-US" sz="4000" dirty="0">
                <a:latin typeface="Arial"/>
                <a:cs typeface="Arial"/>
              </a:rPr>
            </a:br>
            <a:r>
              <a:rPr lang="en-US" sz="4000" dirty="0">
                <a:latin typeface="Arial"/>
                <a:cs typeface="Arial"/>
              </a:rPr>
              <a:t>AT RISK ELDERS</a:t>
            </a:r>
          </a:p>
        </p:txBody>
      </p:sp>
      <p:sp>
        <p:nvSpPr>
          <p:cNvPr id="3" name="Content Placeholder 2"/>
          <p:cNvSpPr>
            <a:spLocks noGrp="1"/>
          </p:cNvSpPr>
          <p:nvPr>
            <p:ph idx="1"/>
          </p:nvPr>
        </p:nvSpPr>
        <p:spPr/>
        <p:txBody>
          <a:bodyPr/>
          <a:lstStyle/>
          <a:p>
            <a:endParaRPr lang="en-US" dirty="0"/>
          </a:p>
          <a:p>
            <a:endParaRPr lang="en-US" dirty="0"/>
          </a:p>
          <a:p>
            <a:endParaRPr lang="en-US" dirty="0"/>
          </a:p>
          <a:p>
            <a:endParaRPr lang="en-US" dirty="0"/>
          </a:p>
        </p:txBody>
      </p:sp>
      <p:pic>
        <p:nvPicPr>
          <p:cNvPr id="4" name="Picture 3"/>
          <p:cNvPicPr>
            <a:picLocks noChangeAspect="1"/>
          </p:cNvPicPr>
          <p:nvPr/>
        </p:nvPicPr>
        <p:blipFill>
          <a:blip r:embed="rId3"/>
          <a:stretch>
            <a:fillRect/>
          </a:stretch>
        </p:blipFill>
        <p:spPr>
          <a:xfrm>
            <a:off x="4679950" y="2746686"/>
            <a:ext cx="2832100" cy="2921000"/>
          </a:xfrm>
          <a:prstGeom prst="rect">
            <a:avLst/>
          </a:prstGeom>
        </p:spPr>
      </p:pic>
    </p:spTree>
    <p:extLst>
      <p:ext uri="{BB962C8B-B14F-4D97-AF65-F5344CB8AC3E}">
        <p14:creationId xmlns:p14="http://schemas.microsoft.com/office/powerpoint/2010/main" val="9570574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US" sz="1800" dirty="0">
                <a:latin typeface="Arial"/>
                <a:cs typeface="Arial"/>
              </a:rPr>
            </a:br>
            <a:r>
              <a:rPr lang="en-US" dirty="0">
                <a:latin typeface="Arial"/>
                <a:cs typeface="Arial"/>
              </a:rPr>
              <a:t>Why</a:t>
            </a:r>
            <a:r>
              <a:rPr lang="en-US" sz="1800" dirty="0">
                <a:latin typeface="Arial"/>
                <a:cs typeface="Arial"/>
              </a:rPr>
              <a:t> </a:t>
            </a:r>
            <a:r>
              <a:rPr lang="en-US" dirty="0">
                <a:latin typeface="Arial"/>
                <a:cs typeface="Arial"/>
              </a:rPr>
              <a:t>Chapter 55</a:t>
            </a:r>
            <a:endParaRPr lang="en-US" dirty="0"/>
          </a:p>
        </p:txBody>
      </p:sp>
      <p:pic>
        <p:nvPicPr>
          <p:cNvPr id="7" name="Content Placeholder 6" descr="old-man-thinking-copy.jpg"/>
          <p:cNvPicPr>
            <a:picLocks noGrp="1" noChangeAspect="1"/>
          </p:cNvPicPr>
          <p:nvPr>
            <p:ph idx="1"/>
          </p:nvPr>
        </p:nvPicPr>
        <p:blipFill>
          <a:blip r:embed="rId3"/>
          <a:stretch>
            <a:fillRect/>
          </a:stretch>
        </p:blipFill>
        <p:spPr>
          <a:xfrm>
            <a:off x="2708097" y="1825626"/>
            <a:ext cx="6775806" cy="3766283"/>
          </a:xfrm>
        </p:spPr>
      </p:pic>
    </p:spTree>
    <p:extLst>
      <p:ext uri="{BB962C8B-B14F-4D97-AF65-F5344CB8AC3E}">
        <p14:creationId xmlns:p14="http://schemas.microsoft.com/office/powerpoint/2010/main" val="1866705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12277" y="529841"/>
            <a:ext cx="4435366" cy="1780561"/>
          </a:xfrm>
        </p:spPr>
        <p:txBody>
          <a:bodyPr>
            <a:normAutofit fontScale="90000"/>
          </a:bodyPr>
          <a:lstStyle/>
          <a:p>
            <a:pPr algn="l"/>
            <a:br>
              <a:rPr lang="en-US" sz="2000" dirty="0">
                <a:latin typeface="Arial"/>
                <a:cs typeface="Arial"/>
              </a:rPr>
            </a:br>
            <a:br>
              <a:rPr lang="en-US" sz="2000" dirty="0">
                <a:latin typeface="Arial"/>
                <a:cs typeface="Arial"/>
              </a:rPr>
            </a:br>
            <a:r>
              <a:rPr lang="en-US" dirty="0">
                <a:latin typeface="Arial"/>
                <a:cs typeface="Arial"/>
              </a:rPr>
              <a:t>The </a:t>
            </a:r>
            <a:r>
              <a:rPr lang="en-US" u="sng" dirty="0">
                <a:latin typeface="Arial"/>
                <a:cs typeface="Arial"/>
              </a:rPr>
              <a:t>Helen E.F. </a:t>
            </a:r>
            <a:r>
              <a:rPr lang="en-US" dirty="0">
                <a:latin typeface="Arial"/>
                <a:cs typeface="Arial"/>
              </a:rPr>
              <a:t>case 	</a:t>
            </a:r>
          </a:p>
        </p:txBody>
      </p:sp>
      <p:sp>
        <p:nvSpPr>
          <p:cNvPr id="2" name="Content Placeholder 1"/>
          <p:cNvSpPr>
            <a:spLocks noGrp="1"/>
          </p:cNvSpPr>
          <p:nvPr>
            <p:ph idx="1"/>
          </p:nvPr>
        </p:nvSpPr>
        <p:spPr>
          <a:xfrm>
            <a:off x="1377462" y="3048001"/>
            <a:ext cx="7620000" cy="2773363"/>
          </a:xfrm>
        </p:spPr>
        <p:txBody>
          <a:bodyPr>
            <a:normAutofit lnSpcReduction="10000"/>
          </a:bodyPr>
          <a:lstStyle/>
          <a:p>
            <a:pPr lvl="1"/>
            <a:r>
              <a:rPr lang="en-US" dirty="0">
                <a:latin typeface="Arial"/>
                <a:cs typeface="Arial"/>
              </a:rPr>
              <a:t>Is Alzheimer’s / Dementia a “mental illness” within the meaning of the civil commitment statutes?</a:t>
            </a:r>
          </a:p>
          <a:p>
            <a:pPr lvl="1">
              <a:buNone/>
            </a:pPr>
            <a:endParaRPr lang="en-US" dirty="0">
              <a:latin typeface="Arial"/>
              <a:cs typeface="Arial"/>
            </a:endParaRPr>
          </a:p>
          <a:p>
            <a:pPr lvl="1"/>
            <a:r>
              <a:rPr lang="en-US" dirty="0">
                <a:latin typeface="Arial"/>
                <a:cs typeface="Arial"/>
              </a:rPr>
              <a:t>Is an individual with Alzheimer’s / Dementia a “proper subject for treatment” under Chapter 51?</a:t>
            </a:r>
          </a:p>
          <a:p>
            <a:endParaRPr lang="en-US" dirty="0">
              <a:latin typeface="Arial"/>
              <a:cs typeface="Arial"/>
            </a:endParaRPr>
          </a:p>
        </p:txBody>
      </p:sp>
      <p:pic>
        <p:nvPicPr>
          <p:cNvPr id="5" name="Picture 4"/>
          <p:cNvPicPr>
            <a:picLocks noChangeAspect="1"/>
          </p:cNvPicPr>
          <p:nvPr/>
        </p:nvPicPr>
        <p:blipFill>
          <a:blip r:embed="rId3"/>
          <a:stretch>
            <a:fillRect/>
          </a:stretch>
        </p:blipFill>
        <p:spPr>
          <a:xfrm>
            <a:off x="7500779" y="788111"/>
            <a:ext cx="3218831" cy="1633801"/>
          </a:xfrm>
          <a:prstGeom prst="rect">
            <a:avLst/>
          </a:prstGeom>
        </p:spPr>
      </p:pic>
    </p:spTree>
    <p:extLst>
      <p:ext uri="{BB962C8B-B14F-4D97-AF65-F5344CB8AC3E}">
        <p14:creationId xmlns:p14="http://schemas.microsoft.com/office/powerpoint/2010/main" val="18775176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6324" y="1107858"/>
            <a:ext cx="7918450" cy="788894"/>
          </a:xfrm>
        </p:spPr>
        <p:txBody>
          <a:bodyPr>
            <a:normAutofit fontScale="90000"/>
          </a:bodyPr>
          <a:lstStyle/>
          <a:p>
            <a:r>
              <a:rPr lang="en-US" altLang="en-US" dirty="0">
                <a:latin typeface="Arial"/>
                <a:cs typeface="Arial"/>
              </a:rPr>
              <a:t>Criteria for Emergency Protective Placement</a:t>
            </a:r>
            <a:endParaRPr lang="en-US" dirty="0"/>
          </a:p>
        </p:txBody>
      </p:sp>
      <p:sp>
        <p:nvSpPr>
          <p:cNvPr id="3" name="Content Placeholder 2"/>
          <p:cNvSpPr>
            <a:spLocks noGrp="1"/>
          </p:cNvSpPr>
          <p:nvPr>
            <p:ph idx="1"/>
          </p:nvPr>
        </p:nvSpPr>
        <p:spPr>
          <a:xfrm>
            <a:off x="2531455" y="2608045"/>
            <a:ext cx="7167284" cy="4081463"/>
          </a:xfrm>
        </p:spPr>
        <p:txBody>
          <a:bodyPr>
            <a:normAutofit/>
          </a:bodyPr>
          <a:lstStyle/>
          <a:p>
            <a:pPr>
              <a:lnSpc>
                <a:spcPct val="80000"/>
              </a:lnSpc>
              <a:defRPr/>
            </a:pPr>
            <a:r>
              <a:rPr lang="en-US" altLang="en-US" sz="2400" dirty="0">
                <a:latin typeface="Arial"/>
                <a:cs typeface="Arial"/>
              </a:rPr>
              <a:t>The person is </a:t>
            </a:r>
            <a:r>
              <a:rPr lang="en-US" altLang="en-US" sz="2400" b="1" i="1" dirty="0">
                <a:latin typeface="Arial"/>
                <a:cs typeface="Arial"/>
              </a:rPr>
              <a:t>alleged</a:t>
            </a:r>
            <a:r>
              <a:rPr lang="en-US" altLang="en-US" sz="2400" dirty="0">
                <a:latin typeface="Arial"/>
                <a:cs typeface="Arial"/>
              </a:rPr>
              <a:t> to be </a:t>
            </a:r>
            <a:r>
              <a:rPr lang="en-US" altLang="en-US" sz="2400" i="1" u="sng" dirty="0">
                <a:latin typeface="Arial"/>
                <a:cs typeface="Arial"/>
              </a:rPr>
              <a:t>incompetent</a:t>
            </a:r>
            <a:r>
              <a:rPr lang="en-US" altLang="en-US" sz="2400" dirty="0">
                <a:latin typeface="Arial"/>
                <a:cs typeface="Arial"/>
              </a:rPr>
              <a:t> and the subject of a guardianship or a guardianship will be jointly filed.  </a:t>
            </a:r>
          </a:p>
          <a:p>
            <a:r>
              <a:rPr lang="en-US" dirty="0">
                <a:latin typeface="Arial"/>
                <a:cs typeface="Arial"/>
              </a:rPr>
              <a:t>As a result of the impairment a person is so totally incapable of providing care for his or her own care</a:t>
            </a:r>
          </a:p>
          <a:p>
            <a:r>
              <a:rPr lang="en-US" dirty="0">
                <a:latin typeface="Arial"/>
                <a:cs typeface="Arial"/>
              </a:rPr>
              <a:t>Primary need for residential care &amp; custody.</a:t>
            </a:r>
          </a:p>
        </p:txBody>
      </p:sp>
    </p:spTree>
    <p:extLst>
      <p:ext uri="{BB962C8B-B14F-4D97-AF65-F5344CB8AC3E}">
        <p14:creationId xmlns:p14="http://schemas.microsoft.com/office/powerpoint/2010/main" val="4657163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36775" y="1162999"/>
            <a:ext cx="7918450" cy="788894"/>
          </a:xfrm>
        </p:spPr>
        <p:txBody>
          <a:bodyPr/>
          <a:lstStyle/>
          <a:p>
            <a:r>
              <a:rPr lang="en-US" dirty="0">
                <a:latin typeface="Arial" panose="020B0604020202020204" pitchFamily="34" charset="0"/>
                <a:cs typeface="Arial" panose="020B0604020202020204" pitchFamily="34" charset="0"/>
              </a:rPr>
              <a:t>Chapter 55 Candidate</a:t>
            </a:r>
          </a:p>
        </p:txBody>
      </p:sp>
      <p:sp>
        <p:nvSpPr>
          <p:cNvPr id="5" name="Content Placeholder 4"/>
          <p:cNvSpPr>
            <a:spLocks noGrp="1"/>
          </p:cNvSpPr>
          <p:nvPr>
            <p:ph idx="1"/>
          </p:nvPr>
        </p:nvSpPr>
        <p:spPr>
          <a:xfrm>
            <a:off x="2512358" y="2409093"/>
            <a:ext cx="7167284" cy="3717071"/>
          </a:xfrm>
        </p:spPr>
        <p:txBody>
          <a:bodyPr>
            <a:normAutofit/>
          </a:bodyPr>
          <a:lstStyle/>
          <a:p>
            <a:r>
              <a:rPr lang="en-US" sz="4000" dirty="0">
                <a:latin typeface="Arial" panose="020B0604020202020204" pitchFamily="34" charset="0"/>
                <a:cs typeface="Arial" panose="020B0604020202020204" pitchFamily="34" charset="0"/>
              </a:rPr>
              <a:t>Does Lack of Decision Making Ability &amp; Safety = Imminent Substantial Danger?</a:t>
            </a:r>
          </a:p>
        </p:txBody>
      </p:sp>
    </p:spTree>
    <p:extLst>
      <p:ext uri="{BB962C8B-B14F-4D97-AF65-F5344CB8AC3E}">
        <p14:creationId xmlns:p14="http://schemas.microsoft.com/office/powerpoint/2010/main" val="17472908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6775" y="1079213"/>
            <a:ext cx="7918450" cy="788894"/>
          </a:xfrm>
        </p:spPr>
        <p:txBody>
          <a:bodyPr>
            <a:normAutofit/>
          </a:bodyPr>
          <a:lstStyle/>
          <a:p>
            <a:r>
              <a:rPr lang="en-US" dirty="0">
                <a:latin typeface="Arial"/>
                <a:cs typeface="Arial"/>
              </a:rPr>
              <a:t>What happens at the hospital</a:t>
            </a:r>
          </a:p>
        </p:txBody>
      </p:sp>
      <p:sp>
        <p:nvSpPr>
          <p:cNvPr id="3" name="Content Placeholder 2"/>
          <p:cNvSpPr>
            <a:spLocks noGrp="1"/>
          </p:cNvSpPr>
          <p:nvPr>
            <p:ph idx="1"/>
          </p:nvPr>
        </p:nvSpPr>
        <p:spPr/>
        <p:txBody>
          <a:bodyPr/>
          <a:lstStyle/>
          <a:p>
            <a:pPr>
              <a:buNone/>
            </a:pPr>
            <a:r>
              <a:rPr lang="en-US" i="1" dirty="0">
                <a:latin typeface="Arial"/>
                <a:cs typeface="Arial"/>
              </a:rPr>
              <a:t>At detainment, the legal process begins &amp; the clock starts ticking…</a:t>
            </a:r>
          </a:p>
          <a:p>
            <a:r>
              <a:rPr lang="en-US" dirty="0">
                <a:latin typeface="Arial"/>
                <a:cs typeface="Arial"/>
              </a:rPr>
              <a:t>Notice of rights</a:t>
            </a:r>
          </a:p>
          <a:p>
            <a:r>
              <a:rPr lang="en-US" dirty="0">
                <a:latin typeface="Arial"/>
                <a:cs typeface="Arial"/>
              </a:rPr>
              <a:t>Medical evaluation</a:t>
            </a:r>
          </a:p>
          <a:p>
            <a:r>
              <a:rPr lang="en-US" dirty="0">
                <a:latin typeface="Arial"/>
                <a:cs typeface="Arial"/>
              </a:rPr>
              <a:t>Coordinating the psychological evaluation</a:t>
            </a:r>
          </a:p>
          <a:p>
            <a:r>
              <a:rPr lang="en-US" dirty="0">
                <a:latin typeface="Arial"/>
                <a:cs typeface="Arial"/>
              </a:rPr>
              <a:t>Admittance to hospital, discharge to residence, or discharge to  “aftermath placement facility”</a:t>
            </a:r>
          </a:p>
          <a:p>
            <a:pPr>
              <a:buNone/>
            </a:pPr>
            <a:endParaRPr lang="en-US" dirty="0"/>
          </a:p>
        </p:txBody>
      </p:sp>
      <p:pic>
        <p:nvPicPr>
          <p:cNvPr id="6" name="Picture 5"/>
          <p:cNvPicPr>
            <a:picLocks noChangeAspect="1"/>
          </p:cNvPicPr>
          <p:nvPr/>
        </p:nvPicPr>
        <p:blipFill>
          <a:blip r:embed="rId3"/>
          <a:stretch>
            <a:fillRect/>
          </a:stretch>
        </p:blipFill>
        <p:spPr>
          <a:xfrm>
            <a:off x="7964456" y="2477444"/>
            <a:ext cx="1984191" cy="1984191"/>
          </a:xfrm>
          <a:prstGeom prst="rect">
            <a:avLst/>
          </a:prstGeom>
        </p:spPr>
      </p:pic>
    </p:spTree>
    <p:extLst>
      <p:ext uri="{BB962C8B-B14F-4D97-AF65-F5344CB8AC3E}">
        <p14:creationId xmlns:p14="http://schemas.microsoft.com/office/powerpoint/2010/main" val="1763538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latin typeface="Arial"/>
                <a:cs typeface="Arial"/>
              </a:rPr>
            </a:br>
            <a:br>
              <a:rPr lang="en-US" dirty="0">
                <a:latin typeface="Arial"/>
                <a:cs typeface="Arial"/>
              </a:rPr>
            </a:br>
            <a:endParaRPr lang="en-US" dirty="0">
              <a:latin typeface="Arial"/>
              <a:cs typeface="Arial"/>
            </a:endParaRPr>
          </a:p>
        </p:txBody>
      </p:sp>
      <p:sp>
        <p:nvSpPr>
          <p:cNvPr id="8" name="TextBox 7"/>
          <p:cNvSpPr txBox="1"/>
          <p:nvPr/>
        </p:nvSpPr>
        <p:spPr>
          <a:xfrm>
            <a:off x="2158182" y="1756660"/>
            <a:ext cx="7870744" cy="3785652"/>
          </a:xfrm>
          <a:prstGeom prst="rect">
            <a:avLst/>
          </a:prstGeom>
          <a:noFill/>
        </p:spPr>
        <p:txBody>
          <a:bodyPr wrap="square" rtlCol="0">
            <a:spAutoFit/>
          </a:bodyPr>
          <a:lstStyle/>
          <a:p>
            <a:pPr algn="ctr"/>
            <a:r>
              <a:rPr lang="en-US" sz="4000" dirty="0">
                <a:latin typeface="Arial"/>
                <a:cs typeface="Arial"/>
              </a:rPr>
              <a:t>How Elder Abuse/Adult Protective Services staff will work with hospital staff</a:t>
            </a:r>
          </a:p>
          <a:p>
            <a:endParaRPr lang="en-US" sz="4000" dirty="0">
              <a:solidFill>
                <a:srgbClr val="FFAF03"/>
              </a:solidFill>
              <a:latin typeface="Arial"/>
              <a:cs typeface="Arial"/>
            </a:endParaRPr>
          </a:p>
          <a:p>
            <a:endParaRPr lang="en-US" sz="4000" dirty="0">
              <a:solidFill>
                <a:srgbClr val="FFAF03"/>
              </a:solidFill>
              <a:latin typeface="Arial"/>
              <a:cs typeface="Arial"/>
            </a:endParaRPr>
          </a:p>
          <a:p>
            <a:pPr algn="ctr"/>
            <a:endParaRPr lang="en-US" sz="4000" i="1" dirty="0">
              <a:solidFill>
                <a:srgbClr val="FFAF03"/>
              </a:solidFill>
              <a:latin typeface="Arial"/>
              <a:cs typeface="Arial"/>
            </a:endParaRPr>
          </a:p>
        </p:txBody>
      </p:sp>
    </p:spTree>
    <p:extLst>
      <p:ext uri="{BB962C8B-B14F-4D97-AF65-F5344CB8AC3E}">
        <p14:creationId xmlns:p14="http://schemas.microsoft.com/office/powerpoint/2010/main" val="20987511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7678" y="773670"/>
            <a:ext cx="7918450" cy="788894"/>
          </a:xfrm>
        </p:spPr>
        <p:txBody>
          <a:bodyPr/>
          <a:lstStyle/>
          <a:p>
            <a:r>
              <a:rPr lang="en-US" dirty="0">
                <a:latin typeface="Arial"/>
                <a:cs typeface="Arial"/>
              </a:rPr>
              <a:t>After the hospital stay</a:t>
            </a:r>
          </a:p>
        </p:txBody>
      </p:sp>
      <p:sp>
        <p:nvSpPr>
          <p:cNvPr id="3" name="Content Placeholder 2"/>
          <p:cNvSpPr>
            <a:spLocks noGrp="1"/>
          </p:cNvSpPr>
          <p:nvPr>
            <p:ph idx="1"/>
          </p:nvPr>
        </p:nvSpPr>
        <p:spPr>
          <a:xfrm>
            <a:off x="1045030" y="1882382"/>
            <a:ext cx="9101378" cy="3120628"/>
          </a:xfrm>
        </p:spPr>
        <p:txBody>
          <a:bodyPr anchor="t">
            <a:normAutofit fontScale="85000" lnSpcReduction="20000"/>
          </a:bodyPr>
          <a:lstStyle/>
          <a:p>
            <a:r>
              <a:rPr lang="en-US" dirty="0">
                <a:latin typeface="Arial"/>
                <a:cs typeface="Arial"/>
              </a:rPr>
              <a:t>Discharge to residence or discharge to  “aftermath placement facility”</a:t>
            </a:r>
          </a:p>
          <a:p>
            <a:r>
              <a:rPr lang="en-US" dirty="0">
                <a:latin typeface="Arial"/>
                <a:cs typeface="Arial"/>
              </a:rPr>
              <a:t>APS will continue to follow</a:t>
            </a:r>
          </a:p>
          <a:p>
            <a:endParaRPr lang="en-US" dirty="0">
              <a:latin typeface="Arial"/>
              <a:cs typeface="Arial"/>
            </a:endParaRPr>
          </a:p>
          <a:p>
            <a:pPr>
              <a:buNone/>
            </a:pPr>
            <a:endParaRPr lang="en-US" dirty="0">
              <a:latin typeface="Arial"/>
              <a:cs typeface="Arial"/>
            </a:endParaRPr>
          </a:p>
          <a:p>
            <a:pPr>
              <a:buNone/>
            </a:pPr>
            <a:endParaRPr lang="en-US" dirty="0">
              <a:latin typeface="Arial"/>
              <a:cs typeface="Arial"/>
            </a:endParaRPr>
          </a:p>
          <a:p>
            <a:pPr algn="ctr">
              <a:buNone/>
            </a:pPr>
            <a:endParaRPr lang="en-US" sz="2000" dirty="0">
              <a:latin typeface="Arial"/>
              <a:cs typeface="Arial"/>
            </a:endParaRPr>
          </a:p>
          <a:p>
            <a:pPr algn="ctr">
              <a:buNone/>
            </a:pPr>
            <a:endParaRPr lang="en-US" sz="2000" dirty="0">
              <a:latin typeface="Arial"/>
              <a:cs typeface="Arial"/>
            </a:endParaRPr>
          </a:p>
          <a:p>
            <a:pPr algn="ctr">
              <a:buNone/>
            </a:pPr>
            <a:r>
              <a:rPr lang="en-US" sz="2000" dirty="0">
                <a:latin typeface="Arial"/>
                <a:cs typeface="Arial"/>
              </a:rPr>
              <a:t>Thank you for your participation.  We all hold the keys!</a:t>
            </a:r>
          </a:p>
          <a:p>
            <a:endParaRPr lang="en-US" dirty="0">
              <a:latin typeface="Arial"/>
              <a:cs typeface="Arial"/>
            </a:endParaRPr>
          </a:p>
          <a:p>
            <a:endParaRPr lang="en-US" dirty="0"/>
          </a:p>
        </p:txBody>
      </p:sp>
      <p:pic>
        <p:nvPicPr>
          <p:cNvPr id="5" name="Picture 4"/>
          <p:cNvPicPr>
            <a:picLocks noChangeAspect="1"/>
          </p:cNvPicPr>
          <p:nvPr/>
        </p:nvPicPr>
        <p:blipFill>
          <a:blip r:embed="rId3"/>
          <a:stretch>
            <a:fillRect/>
          </a:stretch>
        </p:blipFill>
        <p:spPr>
          <a:xfrm>
            <a:off x="8933554" y="2559202"/>
            <a:ext cx="2425705" cy="2443807"/>
          </a:xfrm>
          <a:prstGeom prst="rect">
            <a:avLst/>
          </a:prstGeom>
        </p:spPr>
      </p:pic>
    </p:spTree>
    <p:extLst>
      <p:ext uri="{BB962C8B-B14F-4D97-AF65-F5344CB8AC3E}">
        <p14:creationId xmlns:p14="http://schemas.microsoft.com/office/powerpoint/2010/main" val="38314884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2358" y="1883951"/>
            <a:ext cx="7167284" cy="4081463"/>
          </a:xfrm>
        </p:spPr>
        <p:txBody>
          <a:bodyPr>
            <a:normAutofit/>
          </a:bodyPr>
          <a:lstStyle/>
          <a:p>
            <a:pPr algn="ctr">
              <a:buNone/>
            </a:pPr>
            <a:r>
              <a:rPr lang="en-US" sz="4000" dirty="0">
                <a:solidFill>
                  <a:schemeClr val="accent1"/>
                </a:solidFill>
                <a:latin typeface="Arial"/>
                <a:cs typeface="Arial"/>
              </a:rPr>
              <a:t>Only Elder Abuse/Adult Protective Services staff have the authority to detain someone under chapter 55.</a:t>
            </a:r>
          </a:p>
        </p:txBody>
      </p:sp>
    </p:spTree>
    <p:extLst>
      <p:ext uri="{BB962C8B-B14F-4D97-AF65-F5344CB8AC3E}">
        <p14:creationId xmlns:p14="http://schemas.microsoft.com/office/powerpoint/2010/main" val="35817958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to Call</a:t>
            </a:r>
          </a:p>
        </p:txBody>
      </p:sp>
      <p:sp>
        <p:nvSpPr>
          <p:cNvPr id="3" name="Content Placeholder 2"/>
          <p:cNvSpPr>
            <a:spLocks noGrp="1"/>
          </p:cNvSpPr>
          <p:nvPr>
            <p:ph idx="1"/>
          </p:nvPr>
        </p:nvSpPr>
        <p:spPr/>
        <p:txBody>
          <a:bodyPr/>
          <a:lstStyle/>
          <a:p>
            <a:r>
              <a:rPr lang="en-US" dirty="0"/>
              <a:t>Contact information:</a:t>
            </a:r>
          </a:p>
          <a:p>
            <a:r>
              <a:rPr lang="en-US" dirty="0"/>
              <a:t>Information and Assistance Line Milwaukee County Department on Aging: 414-289-6874</a:t>
            </a:r>
          </a:p>
          <a:p>
            <a:r>
              <a:rPr lang="en-US" dirty="0"/>
              <a:t>Information and Assistance Line Disability Resource Center  414-289-6660</a:t>
            </a:r>
          </a:p>
          <a:p>
            <a:endParaRPr lang="en-US" dirty="0"/>
          </a:p>
        </p:txBody>
      </p:sp>
    </p:spTree>
    <p:extLst>
      <p:ext uri="{BB962C8B-B14F-4D97-AF65-F5344CB8AC3E}">
        <p14:creationId xmlns:p14="http://schemas.microsoft.com/office/powerpoint/2010/main" val="39758655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pic>
        <p:nvPicPr>
          <p:cNvPr id="4" name="Content Placeholder 3"/>
          <p:cNvPicPr>
            <a:picLocks noGrp="1" noChangeAspect="1"/>
          </p:cNvPicPr>
          <p:nvPr>
            <p:ph idx="1"/>
          </p:nvPr>
        </p:nvPicPr>
        <p:blipFill>
          <a:blip r:embed="rId3"/>
          <a:stretch>
            <a:fillRect/>
          </a:stretch>
        </p:blipFill>
        <p:spPr>
          <a:xfrm>
            <a:off x="3239003" y="2835684"/>
            <a:ext cx="1950889" cy="158509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3297" y="2204244"/>
            <a:ext cx="2857500" cy="2847975"/>
          </a:xfrm>
          <a:prstGeom prst="rect">
            <a:avLst/>
          </a:prstGeom>
        </p:spPr>
      </p:pic>
    </p:spTree>
    <p:extLst>
      <p:ext uri="{BB962C8B-B14F-4D97-AF65-F5344CB8AC3E}">
        <p14:creationId xmlns:p14="http://schemas.microsoft.com/office/powerpoint/2010/main" val="1639379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7"/>
          <p:cNvSpPr>
            <a:spLocks noChangeArrowheads="1"/>
          </p:cNvSpPr>
          <p:nvPr/>
        </p:nvSpPr>
        <p:spPr bwMode="auto">
          <a:xfrm>
            <a:off x="3936460" y="1575704"/>
            <a:ext cx="3419778" cy="103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defRPr/>
            </a:pPr>
            <a:r>
              <a:rPr lang="en-US" altLang="en-US" sz="2400" dirty="0">
                <a:solidFill>
                  <a:srgbClr val="301076"/>
                </a:solidFill>
                <a:latin typeface="Garamond" panose="02020404030301010803" pitchFamily="18" charset="0"/>
              </a:rPr>
              <a:t>DEFINITIONS: Abuse</a:t>
            </a:r>
          </a:p>
        </p:txBody>
      </p:sp>
      <p:sp>
        <p:nvSpPr>
          <p:cNvPr id="3" name="TextBox 2"/>
          <p:cNvSpPr txBox="1"/>
          <p:nvPr/>
        </p:nvSpPr>
        <p:spPr>
          <a:xfrm>
            <a:off x="2720503" y="1252539"/>
            <a:ext cx="6098061" cy="646331"/>
          </a:xfrm>
          <a:prstGeom prst="rect">
            <a:avLst/>
          </a:prstGeom>
          <a:noFill/>
        </p:spPr>
        <p:txBody>
          <a:bodyPr wrap="square">
            <a:spAutoFit/>
          </a:bodyPr>
          <a:lstStyle/>
          <a:p>
            <a:pPr>
              <a:defRPr/>
            </a:pPr>
            <a:r>
              <a:rPr lang="en-US" altLang="en-US" sz="3600" b="1" dirty="0">
                <a:solidFill>
                  <a:prstClr val="black">
                    <a:lumMod val="95000"/>
                    <a:lumOff val="5000"/>
                  </a:prstClr>
                </a:solidFill>
                <a:latin typeface="Garamond" panose="02020404030301010803" pitchFamily="18" charset="0"/>
              </a:rPr>
              <a:t>ELDER ABUSE OVERVIEW</a:t>
            </a:r>
            <a:endParaRPr lang="en-US" altLang="en-US" sz="2400" b="1" dirty="0">
              <a:solidFill>
                <a:prstClr val="black">
                  <a:lumMod val="95000"/>
                  <a:lumOff val="5000"/>
                </a:prstClr>
              </a:solidFill>
              <a:latin typeface="Garamond" panose="02020404030301010803" pitchFamily="18" charset="0"/>
            </a:endParaRPr>
          </a:p>
        </p:txBody>
      </p:sp>
      <p:sp>
        <p:nvSpPr>
          <p:cNvPr id="47109" name="Rectangle 7"/>
          <p:cNvSpPr txBox="1">
            <a:spLocks noChangeArrowheads="1"/>
          </p:cNvSpPr>
          <p:nvPr/>
        </p:nvSpPr>
        <p:spPr bwMode="auto">
          <a:xfrm>
            <a:off x="2201625" y="2607579"/>
            <a:ext cx="4737100" cy="384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33400" indent="-533400">
              <a:lnSpc>
                <a:spcPct val="90000"/>
              </a:lnSpc>
              <a:spcBef>
                <a:spcPts val="1000"/>
              </a:spcBef>
              <a:buFont typeface="Arial" panose="020B0604020202020204" pitchFamily="34" charset="0"/>
              <a:buChar char="•"/>
              <a:defRPr sz="2200">
                <a:solidFill>
                  <a:schemeClr val="tx1"/>
                </a:solidFill>
                <a:latin typeface="Century Gothic" panose="020B0502020202020204" pitchFamily="34" charset="0"/>
              </a:defRPr>
            </a:lvl1pPr>
            <a:lvl2pPr marL="1276350" indent="-533400">
              <a:lnSpc>
                <a:spcPct val="90000"/>
              </a:lnSpc>
              <a:spcBef>
                <a:spcPts val="500"/>
              </a:spcBef>
              <a:buFont typeface="Arial" panose="020B0604020202020204" pitchFamily="34" charset="0"/>
              <a:buChar char="•"/>
              <a:defRPr sz="2000">
                <a:solidFill>
                  <a:schemeClr val="tx1"/>
                </a:solidFill>
                <a:latin typeface="Century Gothic" panose="020B0502020202020204" pitchFamily="34" charset="0"/>
              </a:defRPr>
            </a:lvl2pPr>
            <a:lvl3pPr marL="1143000" indent="-228600">
              <a:lnSpc>
                <a:spcPct val="90000"/>
              </a:lnSpc>
              <a:spcBef>
                <a:spcPts val="500"/>
              </a:spcBef>
              <a:buFont typeface="Arial" panose="020B0604020202020204" pitchFamily="34" charset="0"/>
              <a:buChar char="•"/>
              <a:defRPr>
                <a:solidFill>
                  <a:schemeClr val="tx1"/>
                </a:solidFill>
                <a:latin typeface="Century Gothic" panose="020B0502020202020204" pitchFamily="34" charset="0"/>
              </a:defRPr>
            </a:lvl3pPr>
            <a:lvl4pPr marL="16002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4pPr>
            <a:lvl5pPr marL="2057400" indent="-228600">
              <a:lnSpc>
                <a:spcPct val="90000"/>
              </a:lnSpc>
              <a:spcBef>
                <a:spcPts val="500"/>
              </a:spcBef>
              <a:buFont typeface="Arial" panose="020B0604020202020204" pitchFamily="34" charset="0"/>
              <a:buChar char="•"/>
              <a:defRPr sz="1600">
                <a:solidFill>
                  <a:schemeClr val="tx1"/>
                </a:solidFill>
                <a:latin typeface="Century Gothic" panose="020B0502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1600">
                <a:solidFill>
                  <a:schemeClr val="tx1"/>
                </a:solidFill>
                <a:latin typeface="Century Gothic" panose="020B0502020202020204" pitchFamily="34" charset="0"/>
              </a:defRPr>
            </a:lvl9pPr>
          </a:lstStyle>
          <a:p>
            <a:pPr fontAlgn="base">
              <a:spcAft>
                <a:spcPct val="0"/>
              </a:spcAft>
              <a:buFontTx/>
              <a:buNone/>
            </a:pPr>
            <a:r>
              <a:rPr lang="en-US" altLang="en-US" sz="2800" b="1" u="sng" dirty="0">
                <a:solidFill>
                  <a:srgbClr val="301076"/>
                </a:solidFill>
                <a:latin typeface="Garamond" panose="02020404030301010803" pitchFamily="18" charset="0"/>
              </a:rPr>
              <a:t>ELDER ABUSE</a:t>
            </a:r>
            <a:r>
              <a:rPr lang="en-US" altLang="en-US" sz="3800" b="1" dirty="0">
                <a:solidFill>
                  <a:srgbClr val="301076"/>
                </a:solidFill>
                <a:latin typeface="Garamond" panose="02020404030301010803" pitchFamily="18" charset="0"/>
              </a:rPr>
              <a:t> </a:t>
            </a:r>
          </a:p>
          <a:p>
            <a:pPr fontAlgn="base">
              <a:spcAft>
                <a:spcPct val="0"/>
              </a:spcAft>
              <a:buFontTx/>
              <a:buNone/>
            </a:pPr>
            <a:r>
              <a:rPr lang="en-US" altLang="en-US" sz="2400" b="1" dirty="0">
                <a:solidFill>
                  <a:prstClr val="black"/>
                </a:solidFill>
                <a:latin typeface="Garamond" panose="02020404030301010803" pitchFamily="18" charset="0"/>
              </a:rPr>
              <a:t>(WI state Statutes § 46.90, 55)</a:t>
            </a:r>
          </a:p>
          <a:p>
            <a:pPr lvl="1" fontAlgn="base">
              <a:spcAft>
                <a:spcPct val="0"/>
              </a:spcAft>
              <a:buFontTx/>
              <a:buAutoNum type="arabicPeriod"/>
            </a:pPr>
            <a:r>
              <a:rPr lang="en-US" altLang="en-US" sz="2400" b="1" dirty="0">
                <a:solidFill>
                  <a:prstClr val="black"/>
                </a:solidFill>
                <a:latin typeface="Garamond" panose="02020404030301010803" pitchFamily="18" charset="0"/>
              </a:rPr>
              <a:t>Abuse</a:t>
            </a:r>
          </a:p>
          <a:p>
            <a:pPr lvl="1" fontAlgn="base">
              <a:spcAft>
                <a:spcPct val="0"/>
              </a:spcAft>
              <a:buFontTx/>
              <a:buAutoNum type="arabicPeriod"/>
            </a:pPr>
            <a:r>
              <a:rPr lang="en-US" altLang="en-US" sz="2400" b="1" dirty="0">
                <a:solidFill>
                  <a:prstClr val="black"/>
                </a:solidFill>
                <a:latin typeface="Garamond" panose="02020404030301010803" pitchFamily="18" charset="0"/>
              </a:rPr>
              <a:t>Financial exploitation</a:t>
            </a:r>
          </a:p>
          <a:p>
            <a:pPr lvl="1" fontAlgn="base">
              <a:spcAft>
                <a:spcPct val="0"/>
              </a:spcAft>
              <a:buFontTx/>
              <a:buAutoNum type="arabicPeriod"/>
            </a:pPr>
            <a:r>
              <a:rPr lang="en-US" altLang="en-US" sz="2400" b="1" dirty="0">
                <a:solidFill>
                  <a:prstClr val="black"/>
                </a:solidFill>
                <a:latin typeface="Garamond" panose="02020404030301010803" pitchFamily="18" charset="0"/>
              </a:rPr>
              <a:t>Neglect </a:t>
            </a:r>
          </a:p>
          <a:p>
            <a:pPr lvl="1" fontAlgn="base">
              <a:spcAft>
                <a:spcPct val="0"/>
              </a:spcAft>
              <a:buFontTx/>
              <a:buAutoNum type="arabicPeriod"/>
            </a:pPr>
            <a:r>
              <a:rPr lang="en-US" altLang="en-US" sz="2400" b="1" dirty="0">
                <a:solidFill>
                  <a:prstClr val="black"/>
                </a:solidFill>
                <a:latin typeface="Garamond" panose="02020404030301010803" pitchFamily="18" charset="0"/>
              </a:rPr>
              <a:t>Self-neglect</a:t>
            </a:r>
          </a:p>
          <a:p>
            <a:pPr fontAlgn="base">
              <a:spcAft>
                <a:spcPct val="0"/>
              </a:spcAft>
              <a:buFontTx/>
              <a:buNone/>
            </a:pPr>
            <a:endParaRPr lang="en-US" altLang="en-US" sz="2400" b="1" dirty="0">
              <a:solidFill>
                <a:prstClr val="black"/>
              </a:solidFill>
            </a:endParaRPr>
          </a:p>
          <a:p>
            <a:pPr fontAlgn="base">
              <a:spcAft>
                <a:spcPct val="0"/>
              </a:spcAft>
              <a:buFontTx/>
              <a:buNone/>
            </a:pPr>
            <a:endParaRPr lang="en-US" altLang="en-US" sz="2800" dirty="0">
              <a:solidFill>
                <a:prstClr val="black"/>
              </a:solidFill>
            </a:endParaRPr>
          </a:p>
        </p:txBody>
      </p:sp>
      <p:pic>
        <p:nvPicPr>
          <p:cNvPr id="47110" name="Picture 8" descr="5245896-682x1025"/>
          <p:cNvPicPr>
            <a:picLocks noChangeAspect="1" noChangeArrowheads="1"/>
          </p:cNvPicPr>
          <p:nvPr/>
        </p:nvPicPr>
        <p:blipFill>
          <a:blip r:embed="rId3">
            <a:extLst>
              <a:ext uri="{28A0092B-C50C-407E-A947-70E740481C1C}">
                <a14:useLocalDpi xmlns:a14="http://schemas.microsoft.com/office/drawing/2010/main" val="0"/>
              </a:ext>
            </a:extLst>
          </a:blip>
          <a:srcRect r="43968"/>
          <a:stretch>
            <a:fillRect/>
          </a:stretch>
        </p:blipFill>
        <p:spPr bwMode="auto">
          <a:xfrm>
            <a:off x="7337494" y="2311248"/>
            <a:ext cx="2786063" cy="3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6075054"/>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847"/>
            <a:ext cx="10194073" cy="1325563"/>
          </a:xfrm>
        </p:spPr>
        <p:txBody>
          <a:bodyPr/>
          <a:lstStyle/>
          <a:p>
            <a:r>
              <a:rPr lang="en-US" dirty="0"/>
              <a:t>Resources Page</a:t>
            </a:r>
          </a:p>
        </p:txBody>
      </p:sp>
      <p:sp>
        <p:nvSpPr>
          <p:cNvPr id="3" name="Content Placeholder 2"/>
          <p:cNvSpPr>
            <a:spLocks noGrp="1"/>
          </p:cNvSpPr>
          <p:nvPr>
            <p:ph idx="1"/>
          </p:nvPr>
        </p:nvSpPr>
        <p:spPr>
          <a:xfrm>
            <a:off x="838200" y="1253331"/>
            <a:ext cx="10515600" cy="4351338"/>
          </a:xfrm>
        </p:spPr>
        <p:txBody>
          <a:bodyPr>
            <a:normAutofit/>
          </a:bodyPr>
          <a:lstStyle/>
          <a:p>
            <a:pPr marL="0" indent="0">
              <a:buNone/>
            </a:pPr>
            <a:r>
              <a:rPr lang="en-US" dirty="0"/>
              <a:t>Milwaukee County Department on Aging and Disability Services</a:t>
            </a:r>
          </a:p>
          <a:p>
            <a:pPr marL="0" indent="0">
              <a:buNone/>
            </a:pPr>
            <a:r>
              <a:rPr lang="en-US" dirty="0">
                <a:hlinkClick r:id="rId3"/>
              </a:rPr>
              <a:t>https://county.milwaukee.gov/EN/Department-on-Aging</a:t>
            </a:r>
            <a:endParaRPr lang="en-US" dirty="0"/>
          </a:p>
          <a:p>
            <a:pPr marL="0" indent="0">
              <a:buNone/>
            </a:pPr>
            <a:r>
              <a:rPr lang="en-US" dirty="0"/>
              <a:t>Wisconsin DHS Wisconsin Department of Health Services </a:t>
            </a:r>
            <a:r>
              <a:rPr lang="en-US" dirty="0">
                <a:hlinkClick r:id="rId4"/>
              </a:rPr>
              <a:t>https://www.dhs.wisconsin.gov/</a:t>
            </a:r>
            <a:endParaRPr lang="en-US" dirty="0"/>
          </a:p>
          <a:p>
            <a:pPr marL="0" indent="0">
              <a:buNone/>
            </a:pPr>
            <a:r>
              <a:rPr lang="en-US" dirty="0"/>
              <a:t>GWAAR Greater Wisconsin Agency on Aging Resources </a:t>
            </a:r>
          </a:p>
          <a:p>
            <a:pPr marL="0" indent="0">
              <a:buNone/>
            </a:pPr>
            <a:r>
              <a:rPr lang="en-US" dirty="0">
                <a:hlinkClick r:id="rId5"/>
              </a:rPr>
              <a:t>https://gwaar.org/</a:t>
            </a:r>
            <a:endParaRPr lang="en-US" dirty="0"/>
          </a:p>
          <a:p>
            <a:pPr marL="0" indent="0">
              <a:buNone/>
            </a:pPr>
            <a:endParaRPr lang="en-US" dirty="0"/>
          </a:p>
          <a:p>
            <a:endParaRPr lang="en-US" dirty="0"/>
          </a:p>
        </p:txBody>
      </p:sp>
    </p:spTree>
    <p:extLst>
      <p:ext uri="{BB962C8B-B14F-4D97-AF65-F5344CB8AC3E}">
        <p14:creationId xmlns:p14="http://schemas.microsoft.com/office/powerpoint/2010/main" val="1031748506"/>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EA36088-8C69-CC42-9B5A-944897B213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a:extLst>
              <a:ext uri="{FF2B5EF4-FFF2-40B4-BE49-F238E27FC236}">
                <a16:creationId xmlns:a16="http://schemas.microsoft.com/office/drawing/2014/main" id="{B44840DB-F031-464E-A10E-EC809B96911A}"/>
              </a:ext>
            </a:extLst>
          </p:cNvPr>
          <p:cNvSpPr/>
          <p:nvPr/>
        </p:nvSpPr>
        <p:spPr>
          <a:xfrm>
            <a:off x="4430320" y="2967335"/>
            <a:ext cx="3331361" cy="923330"/>
          </a:xfrm>
          <a:prstGeom prst="rect">
            <a:avLst/>
          </a:prstGeom>
          <a:noFill/>
        </p:spPr>
        <p:txBody>
          <a:bodyPr wrap="none" lIns="91440" tIns="45720" rIns="91440" bIns="45720">
            <a:spAutoFit/>
          </a:bodyPr>
          <a:lstStyle/>
          <a:p>
            <a:pPr algn="ctr"/>
            <a:r>
              <a:rPr lang="en-US" sz="5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Thank you </a:t>
            </a:r>
          </a:p>
        </p:txBody>
      </p:sp>
    </p:spTree>
    <p:extLst>
      <p:ext uri="{BB962C8B-B14F-4D97-AF65-F5344CB8AC3E}">
        <p14:creationId xmlns:p14="http://schemas.microsoft.com/office/powerpoint/2010/main" val="3349263954"/>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931415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A30ED-88C8-4AA3-834F-D0E488D0EC46}"/>
              </a:ext>
            </a:extLst>
          </p:cNvPr>
          <p:cNvSpPr>
            <a:spLocks noGrp="1"/>
          </p:cNvSpPr>
          <p:nvPr>
            <p:ph type="title"/>
          </p:nvPr>
        </p:nvSpPr>
        <p:spPr/>
        <p:txBody>
          <a:bodyPr/>
          <a:lstStyle/>
          <a:p>
            <a:r>
              <a:rPr lang="en-US" dirty="0"/>
              <a:t>A Few Stats about Elder Abuse </a:t>
            </a:r>
          </a:p>
        </p:txBody>
      </p:sp>
      <p:sp>
        <p:nvSpPr>
          <p:cNvPr id="3" name="Text Placeholder 2">
            <a:extLst>
              <a:ext uri="{FF2B5EF4-FFF2-40B4-BE49-F238E27FC236}">
                <a16:creationId xmlns:a16="http://schemas.microsoft.com/office/drawing/2014/main" id="{C8990C8F-802C-4CB7-87A5-771C8680ED1F}"/>
              </a:ext>
            </a:extLst>
          </p:cNvPr>
          <p:cNvSpPr>
            <a:spLocks noGrp="1"/>
          </p:cNvSpPr>
          <p:nvPr>
            <p:ph type="body" sz="half" idx="1"/>
          </p:nvPr>
        </p:nvSpPr>
        <p:spPr/>
        <p:txBody>
          <a:bodyPr>
            <a:normAutofit fontScale="77500" lnSpcReduction="20000"/>
          </a:bodyPr>
          <a:lstStyle/>
          <a:p>
            <a:pPr marL="285750" indent="-285750">
              <a:buFont typeface="Arial" panose="020B0604020202020204" pitchFamily="34" charset="0"/>
              <a:buChar char="•"/>
            </a:pPr>
            <a:r>
              <a:rPr lang="en-US" sz="2800" dirty="0"/>
              <a:t>1 in 10 persons aged 60 + Experience Abuse </a:t>
            </a:r>
          </a:p>
          <a:p>
            <a:r>
              <a:rPr lang="en-US" sz="2800" dirty="0"/>
              <a:t>	Approximately 5 Million per year</a:t>
            </a:r>
          </a:p>
          <a:p>
            <a:pPr marL="342900" indent="-342900">
              <a:buFont typeface="Arial" panose="020B0604020202020204" pitchFamily="34" charset="0"/>
              <a:buChar char="•"/>
            </a:pPr>
            <a:r>
              <a:rPr lang="en-US" sz="2800" dirty="0"/>
              <a:t>Victims are at 300% Higher risk of Death</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Annual Estimates of Financial Losses from Financial abuse range from 2.9-36.5 Billion Dollars.</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9% of Victims turn to State Medicaid Funds due to Money Stolen </a:t>
            </a:r>
          </a:p>
          <a:p>
            <a:endParaRPr lang="en-US" dirty="0"/>
          </a:p>
        </p:txBody>
      </p:sp>
      <p:pic>
        <p:nvPicPr>
          <p:cNvPr id="5" name="Picture 4" descr="Sunflowers and TULIPs - A look at extreme Calvinism on Vimeo">
            <a:extLst>
              <a:ext uri="{FF2B5EF4-FFF2-40B4-BE49-F238E27FC236}">
                <a16:creationId xmlns:a16="http://schemas.microsoft.com/office/drawing/2014/main" id="{1E862BC1-1715-4E1F-BFCE-4DECB04D0D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7050" y="1921998"/>
            <a:ext cx="4018670" cy="3014003"/>
          </a:xfrm>
          <a:prstGeom prst="rect">
            <a:avLst/>
          </a:prstGeom>
        </p:spPr>
      </p:pic>
    </p:spTree>
    <p:extLst>
      <p:ext uri="{BB962C8B-B14F-4D97-AF65-F5344CB8AC3E}">
        <p14:creationId xmlns:p14="http://schemas.microsoft.com/office/powerpoint/2010/main" val="256813154"/>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A6F5B-E215-AC46-B8BA-3B166C4825C1}"/>
              </a:ext>
            </a:extLst>
          </p:cNvPr>
          <p:cNvSpPr>
            <a:spLocks noGrp="1"/>
          </p:cNvSpPr>
          <p:nvPr>
            <p:ph type="title"/>
          </p:nvPr>
        </p:nvSpPr>
        <p:spPr/>
        <p:txBody>
          <a:bodyPr/>
          <a:lstStyle/>
          <a:p>
            <a:r>
              <a:rPr lang="en-US" dirty="0"/>
              <a:t>Defining Elder Abuse</a:t>
            </a:r>
          </a:p>
        </p:txBody>
      </p:sp>
      <p:sp>
        <p:nvSpPr>
          <p:cNvPr id="3" name="Text Placeholder 2">
            <a:extLst>
              <a:ext uri="{FF2B5EF4-FFF2-40B4-BE49-F238E27FC236}">
                <a16:creationId xmlns:a16="http://schemas.microsoft.com/office/drawing/2014/main" id="{91A88371-F211-0D4F-9810-E7855C39C87B}"/>
              </a:ext>
            </a:extLst>
          </p:cNvPr>
          <p:cNvSpPr>
            <a:spLocks noGrp="1"/>
          </p:cNvSpPr>
          <p:nvPr>
            <p:ph type="body" sz="half" idx="1"/>
          </p:nvPr>
        </p:nvSpPr>
        <p:spPr/>
        <p:txBody>
          <a:bodyPr>
            <a:normAutofit fontScale="92500" lnSpcReduction="20000"/>
          </a:bodyPr>
          <a:lstStyle/>
          <a:p>
            <a:r>
              <a:rPr lang="en-US" altLang="en-US" sz="2400" b="1" u="sng" dirty="0"/>
              <a:t>ELDER ABUSE</a:t>
            </a:r>
            <a:r>
              <a:rPr lang="en-US" altLang="en-US" sz="2400" b="1" dirty="0"/>
              <a:t> </a:t>
            </a:r>
          </a:p>
          <a:p>
            <a:r>
              <a:rPr lang="en-US" altLang="en-US" sz="2400" dirty="0"/>
              <a:t>(WI state Statutes § 46.90)</a:t>
            </a:r>
          </a:p>
          <a:p>
            <a:pPr lvl="1">
              <a:buFont typeface="Wingdings" panose="05000000000000000000" pitchFamily="2" charset="2"/>
              <a:buChar char="§"/>
            </a:pPr>
            <a:r>
              <a:rPr lang="en-US" altLang="en-US" dirty="0"/>
              <a:t>Abuse</a:t>
            </a:r>
          </a:p>
          <a:p>
            <a:pPr lvl="2">
              <a:buFont typeface="Wingdings" panose="05000000000000000000" pitchFamily="2" charset="2"/>
              <a:buChar char="§"/>
            </a:pPr>
            <a:r>
              <a:rPr lang="en-US" altLang="en-US" dirty="0"/>
              <a:t>Physical </a:t>
            </a:r>
          </a:p>
          <a:p>
            <a:pPr lvl="2">
              <a:buFont typeface="Wingdings" panose="05000000000000000000" pitchFamily="2" charset="2"/>
              <a:buChar char="§"/>
            </a:pPr>
            <a:r>
              <a:rPr lang="en-US" altLang="en-US" dirty="0"/>
              <a:t>Emotional/verbal</a:t>
            </a:r>
          </a:p>
          <a:p>
            <a:pPr lvl="2">
              <a:buFont typeface="Wingdings" panose="05000000000000000000" pitchFamily="2" charset="2"/>
              <a:buChar char="§"/>
            </a:pPr>
            <a:r>
              <a:rPr lang="en-US" altLang="en-US" dirty="0"/>
              <a:t>Sexual</a:t>
            </a:r>
          </a:p>
          <a:p>
            <a:pPr lvl="2">
              <a:buFont typeface="Wingdings" panose="05000000000000000000" pitchFamily="2" charset="2"/>
              <a:buChar char="§"/>
            </a:pPr>
            <a:r>
              <a:rPr lang="en-US" altLang="en-US" dirty="0"/>
              <a:t>Unreasonable Confinement</a:t>
            </a:r>
          </a:p>
          <a:p>
            <a:pPr lvl="1">
              <a:buFont typeface="Wingdings" panose="05000000000000000000" pitchFamily="2" charset="2"/>
              <a:buChar char="§"/>
            </a:pPr>
            <a:r>
              <a:rPr lang="en-US" altLang="en-US" dirty="0"/>
              <a:t>Financial exploitation</a:t>
            </a:r>
          </a:p>
          <a:p>
            <a:pPr lvl="1">
              <a:buFont typeface="Wingdings" panose="05000000000000000000" pitchFamily="2" charset="2"/>
              <a:buChar char="§"/>
            </a:pPr>
            <a:r>
              <a:rPr lang="en-US" altLang="en-US" dirty="0"/>
              <a:t>Caregiver Neglect </a:t>
            </a:r>
          </a:p>
          <a:p>
            <a:pPr lvl="1">
              <a:buFont typeface="Wingdings" panose="05000000000000000000" pitchFamily="2" charset="2"/>
              <a:buChar char="§"/>
            </a:pPr>
            <a:r>
              <a:rPr lang="en-US" altLang="en-US" dirty="0"/>
              <a:t>Self-neglect</a:t>
            </a:r>
            <a:endParaRPr lang="en-US" dirty="0"/>
          </a:p>
          <a:p>
            <a:endParaRPr lang="en-US" dirty="0"/>
          </a:p>
        </p:txBody>
      </p:sp>
      <p:pic>
        <p:nvPicPr>
          <p:cNvPr id="5" name="Picture 4">
            <a:extLst>
              <a:ext uri="{FF2B5EF4-FFF2-40B4-BE49-F238E27FC236}">
                <a16:creationId xmlns:a16="http://schemas.microsoft.com/office/drawing/2014/main" id="{91CDDB03-270F-4BEE-93AB-CE8F6D523675}"/>
              </a:ext>
            </a:extLst>
          </p:cNvPr>
          <p:cNvPicPr>
            <a:picLocks noChangeAspect="1"/>
          </p:cNvPicPr>
          <p:nvPr/>
        </p:nvPicPr>
        <p:blipFill>
          <a:blip r:embed="rId3"/>
          <a:stretch>
            <a:fillRect/>
          </a:stretch>
        </p:blipFill>
        <p:spPr>
          <a:xfrm>
            <a:off x="7458074" y="893933"/>
            <a:ext cx="3429001" cy="4168340"/>
          </a:xfrm>
          <a:prstGeom prst="rect">
            <a:avLst/>
          </a:prstGeom>
        </p:spPr>
      </p:pic>
    </p:spTree>
    <p:extLst>
      <p:ext uri="{BB962C8B-B14F-4D97-AF65-F5344CB8AC3E}">
        <p14:creationId xmlns:p14="http://schemas.microsoft.com/office/powerpoint/2010/main" val="96344365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4"/>
          <p:cNvSpPr>
            <a:spLocks noGrp="1" noChangeArrowheads="1"/>
          </p:cNvSpPr>
          <p:nvPr>
            <p:ph type="title"/>
          </p:nvPr>
        </p:nvSpPr>
        <p:spPr>
          <a:xfrm>
            <a:off x="4911968" y="2700757"/>
            <a:ext cx="7280031" cy="788894"/>
          </a:xfrm>
        </p:spPr>
        <p:txBody>
          <a:bodyPr>
            <a:normAutofit fontScale="90000"/>
          </a:bodyPr>
          <a:lstStyle/>
          <a:p>
            <a:pPr>
              <a:defRPr/>
            </a:pPr>
            <a:br>
              <a:rPr lang="en-US" altLang="en-US" dirty="0">
                <a:latin typeface="Arial"/>
                <a:cs typeface="Arial"/>
              </a:rPr>
            </a:br>
            <a:br>
              <a:rPr lang="en-US" altLang="en-US" dirty="0">
                <a:latin typeface="Arial"/>
                <a:cs typeface="Arial"/>
              </a:rPr>
            </a:br>
            <a:r>
              <a:rPr lang="en-US" altLang="en-US" dirty="0">
                <a:latin typeface="Arial"/>
                <a:cs typeface="Arial"/>
              </a:rPr>
              <a:t>observable</a:t>
            </a:r>
            <a:br>
              <a:rPr lang="en-US" altLang="en-US" dirty="0">
                <a:latin typeface="Arial"/>
                <a:cs typeface="Arial"/>
              </a:rPr>
            </a:br>
            <a:br>
              <a:rPr lang="en-US" altLang="en-US" dirty="0">
                <a:latin typeface="Arial"/>
                <a:cs typeface="Arial"/>
              </a:rPr>
            </a:br>
            <a:r>
              <a:rPr lang="en-US" altLang="en-US" dirty="0">
                <a:latin typeface="Arial"/>
                <a:cs typeface="Arial"/>
              </a:rPr>
              <a:t>quantifiable </a:t>
            </a:r>
            <a:br>
              <a:rPr lang="en-US" altLang="en-US" dirty="0">
                <a:latin typeface="Arial"/>
                <a:cs typeface="Arial"/>
              </a:rPr>
            </a:br>
            <a:endParaRPr lang="en-US" altLang="en-US" dirty="0">
              <a:latin typeface="Arial"/>
              <a:cs typeface="Arial"/>
            </a:endParaRPr>
          </a:p>
        </p:txBody>
      </p:sp>
      <p:sp>
        <p:nvSpPr>
          <p:cNvPr id="10245" name="Rectangle 5"/>
          <p:cNvSpPr>
            <a:spLocks noGrp="1" noChangeArrowheads="1"/>
          </p:cNvSpPr>
          <p:nvPr>
            <p:ph idx="1"/>
          </p:nvPr>
        </p:nvSpPr>
        <p:spPr>
          <a:xfrm>
            <a:off x="2200275" y="2459039"/>
            <a:ext cx="7772400" cy="3424237"/>
          </a:xfrm>
        </p:spPr>
        <p:txBody>
          <a:bodyPr rtlCol="0">
            <a:normAutofit/>
          </a:bodyPr>
          <a:lstStyle/>
          <a:p>
            <a:pPr>
              <a:buNone/>
              <a:defRPr/>
            </a:pPr>
            <a:r>
              <a:rPr lang="en-US" altLang="en-US" sz="2900" dirty="0"/>
              <a:t>	</a:t>
            </a:r>
          </a:p>
        </p:txBody>
      </p:sp>
      <p:pic>
        <p:nvPicPr>
          <p:cNvPr id="6" name="Picture 5" descr="check-305228__180.png"/>
          <p:cNvPicPr>
            <a:picLocks noChangeAspect="1"/>
          </p:cNvPicPr>
          <p:nvPr/>
        </p:nvPicPr>
        <p:blipFill>
          <a:blip r:embed="rId3">
            <a:duotone>
              <a:schemeClr val="accent5">
                <a:shade val="45000"/>
                <a:satMod val="135000"/>
              </a:schemeClr>
              <a:prstClr val="white"/>
            </a:duotone>
          </a:blip>
          <a:stretch>
            <a:fillRect/>
          </a:stretch>
        </p:blipFill>
        <p:spPr>
          <a:xfrm>
            <a:off x="3273105" y="1916812"/>
            <a:ext cx="1202362" cy="1258286"/>
          </a:xfrm>
          <a:prstGeom prst="rect">
            <a:avLst/>
          </a:prstGeom>
        </p:spPr>
      </p:pic>
      <p:pic>
        <p:nvPicPr>
          <p:cNvPr id="8" name="Picture 7" descr="check-305228__180.png"/>
          <p:cNvPicPr>
            <a:picLocks noChangeAspect="1"/>
          </p:cNvPicPr>
          <p:nvPr/>
        </p:nvPicPr>
        <p:blipFill>
          <a:blip r:embed="rId3">
            <a:duotone>
              <a:schemeClr val="accent5">
                <a:shade val="45000"/>
                <a:satMod val="135000"/>
              </a:schemeClr>
              <a:prstClr val="white"/>
            </a:duotone>
          </a:blip>
          <a:stretch>
            <a:fillRect/>
          </a:stretch>
        </p:blipFill>
        <p:spPr>
          <a:xfrm>
            <a:off x="3273105" y="2972423"/>
            <a:ext cx="1302454" cy="1363033"/>
          </a:xfrm>
          <a:prstGeom prst="rect">
            <a:avLst/>
          </a:prstGeom>
        </p:spPr>
      </p:pic>
      <p:sp>
        <p:nvSpPr>
          <p:cNvPr id="2" name="Rectangle 1"/>
          <p:cNvSpPr/>
          <p:nvPr/>
        </p:nvSpPr>
        <p:spPr>
          <a:xfrm>
            <a:off x="1195021" y="825995"/>
            <a:ext cx="9782907" cy="1323439"/>
          </a:xfrm>
          <a:prstGeom prst="rect">
            <a:avLst/>
          </a:prstGeom>
        </p:spPr>
        <p:txBody>
          <a:bodyPr wrap="square">
            <a:spAutoFit/>
          </a:bodyPr>
          <a:lstStyle/>
          <a:p>
            <a:r>
              <a:rPr lang="en-US" sz="4000" dirty="0"/>
              <a:t>An intervention is warranted when behavior is </a:t>
            </a:r>
            <a:br>
              <a:rPr lang="en-US" sz="4000" dirty="0"/>
            </a:br>
            <a:endParaRPr lang="en-US" sz="4000" dirty="0"/>
          </a:p>
        </p:txBody>
      </p:sp>
    </p:spTree>
    <p:extLst>
      <p:ext uri="{BB962C8B-B14F-4D97-AF65-F5344CB8AC3E}">
        <p14:creationId xmlns:p14="http://schemas.microsoft.com/office/powerpoint/2010/main" val="27197925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4392" y="686195"/>
            <a:ext cx="7886700" cy="1198290"/>
          </a:xfrm>
        </p:spPr>
        <p:txBody>
          <a:bodyPr/>
          <a:lstStyle/>
          <a:p>
            <a:pPr>
              <a:defRPr/>
            </a:pPr>
            <a:r>
              <a:rPr lang="en-US" dirty="0">
                <a:latin typeface="Arial"/>
                <a:cs typeface="Arial"/>
              </a:rPr>
              <a:t>Physical Factors</a:t>
            </a:r>
          </a:p>
        </p:txBody>
      </p:sp>
      <p:sp>
        <p:nvSpPr>
          <p:cNvPr id="3" name="Content Placeholder 2"/>
          <p:cNvSpPr>
            <a:spLocks noGrp="1"/>
          </p:cNvSpPr>
          <p:nvPr>
            <p:ph idx="1"/>
          </p:nvPr>
        </p:nvSpPr>
        <p:spPr>
          <a:xfrm>
            <a:off x="1257985" y="2819400"/>
            <a:ext cx="7772400" cy="2784231"/>
          </a:xfrm>
        </p:spPr>
        <p:txBody>
          <a:bodyPr rtlCol="0">
            <a:normAutofit/>
          </a:bodyPr>
          <a:lstStyle/>
          <a:p>
            <a:pPr>
              <a:defRPr/>
            </a:pPr>
            <a:r>
              <a:rPr lang="en-US" dirty="0">
                <a:latin typeface="Arial"/>
                <a:cs typeface="Arial"/>
              </a:rPr>
              <a:t>Medical conditions</a:t>
            </a:r>
          </a:p>
          <a:p>
            <a:pPr>
              <a:defRPr/>
            </a:pPr>
            <a:r>
              <a:rPr lang="en-US" dirty="0">
                <a:latin typeface="Arial"/>
                <a:cs typeface="Arial"/>
              </a:rPr>
              <a:t>Hygiene</a:t>
            </a:r>
          </a:p>
          <a:p>
            <a:pPr>
              <a:defRPr/>
            </a:pPr>
            <a:r>
              <a:rPr lang="en-US" dirty="0">
                <a:latin typeface="Arial"/>
                <a:cs typeface="Arial"/>
              </a:rPr>
              <a:t>Wandering	</a:t>
            </a:r>
          </a:p>
          <a:p>
            <a:pPr>
              <a:defRPr/>
            </a:pPr>
            <a:r>
              <a:rPr lang="en-US" dirty="0">
                <a:latin typeface="Arial"/>
                <a:cs typeface="Arial"/>
              </a:rPr>
              <a:t>Does the client have an untreated illness causing immediate risk?</a:t>
            </a:r>
          </a:p>
        </p:txBody>
      </p:sp>
      <p:pic>
        <p:nvPicPr>
          <p:cNvPr id="4" name="Picture 3"/>
          <p:cNvPicPr>
            <a:picLocks noChangeAspect="1"/>
          </p:cNvPicPr>
          <p:nvPr/>
        </p:nvPicPr>
        <p:blipFill>
          <a:blip r:embed="rId3"/>
          <a:stretch>
            <a:fillRect/>
          </a:stretch>
        </p:blipFill>
        <p:spPr>
          <a:xfrm>
            <a:off x="6920538" y="2147859"/>
            <a:ext cx="4219695" cy="2156474"/>
          </a:xfrm>
          <a:prstGeom prst="rect">
            <a:avLst/>
          </a:prstGeom>
        </p:spPr>
      </p:pic>
    </p:spTree>
    <p:extLst>
      <p:ext uri="{BB962C8B-B14F-4D97-AF65-F5344CB8AC3E}">
        <p14:creationId xmlns:p14="http://schemas.microsoft.com/office/powerpoint/2010/main" val="1682023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6775" y="1193791"/>
            <a:ext cx="7918450" cy="788894"/>
          </a:xfrm>
        </p:spPr>
        <p:txBody>
          <a:bodyPr/>
          <a:lstStyle/>
          <a:p>
            <a:pPr>
              <a:defRPr/>
            </a:pPr>
            <a:r>
              <a:rPr lang="en-US" dirty="0">
                <a:latin typeface="Arial"/>
                <a:cs typeface="Arial"/>
              </a:rPr>
              <a:t>Environmental factors</a:t>
            </a:r>
          </a:p>
        </p:txBody>
      </p:sp>
      <p:sp>
        <p:nvSpPr>
          <p:cNvPr id="3" name="Content Placeholder 2"/>
          <p:cNvSpPr>
            <a:spLocks noGrp="1"/>
          </p:cNvSpPr>
          <p:nvPr>
            <p:ph idx="1"/>
          </p:nvPr>
        </p:nvSpPr>
        <p:spPr>
          <a:xfrm>
            <a:off x="2209801" y="2366964"/>
            <a:ext cx="5102589" cy="3424237"/>
          </a:xfrm>
        </p:spPr>
        <p:txBody>
          <a:bodyPr rtlCol="0">
            <a:normAutofit/>
          </a:bodyPr>
          <a:lstStyle/>
          <a:p>
            <a:pPr>
              <a:defRPr/>
            </a:pPr>
            <a:r>
              <a:rPr lang="en-US" dirty="0">
                <a:latin typeface="Arial"/>
                <a:cs typeface="Arial"/>
              </a:rPr>
              <a:t>Condition of the residence</a:t>
            </a:r>
          </a:p>
          <a:p>
            <a:pPr>
              <a:defRPr/>
            </a:pPr>
            <a:r>
              <a:rPr lang="en-US" dirty="0">
                <a:latin typeface="Arial"/>
                <a:cs typeface="Arial"/>
              </a:rPr>
              <a:t>Does the client live alone?</a:t>
            </a:r>
          </a:p>
          <a:p>
            <a:pPr>
              <a:defRPr/>
            </a:pPr>
            <a:r>
              <a:rPr lang="en-US" dirty="0">
                <a:latin typeface="Arial"/>
                <a:cs typeface="Arial"/>
              </a:rPr>
              <a:t>Does the client have electricity/gas/heating or cooling?</a:t>
            </a:r>
          </a:p>
          <a:p>
            <a:pPr>
              <a:defRPr/>
            </a:pPr>
            <a:r>
              <a:rPr lang="en-US" dirty="0">
                <a:latin typeface="Arial"/>
                <a:cs typeface="Arial"/>
              </a:rPr>
              <a:t>Is there moldy food or a lack of food?</a:t>
            </a:r>
          </a:p>
          <a:p>
            <a:pPr marL="0" indent="0">
              <a:buNone/>
              <a:defRPr/>
            </a:pP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76530" y="2861529"/>
            <a:ext cx="2143125" cy="2143125"/>
          </a:xfrm>
          <a:prstGeom prst="rect">
            <a:avLst/>
          </a:prstGeom>
        </p:spPr>
      </p:pic>
    </p:spTree>
    <p:extLst>
      <p:ext uri="{BB962C8B-B14F-4D97-AF65-F5344CB8AC3E}">
        <p14:creationId xmlns:p14="http://schemas.microsoft.com/office/powerpoint/2010/main" val="607882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162401" y="1115470"/>
            <a:ext cx="7918450" cy="788894"/>
          </a:xfrm>
        </p:spPr>
        <p:txBody>
          <a:bodyPr/>
          <a:lstStyle/>
          <a:p>
            <a:pPr>
              <a:defRPr/>
            </a:pPr>
            <a:r>
              <a:rPr lang="en-US" dirty="0">
                <a:latin typeface="Arial"/>
                <a:cs typeface="Arial"/>
              </a:rPr>
              <a:t>Social/Economic factors</a:t>
            </a:r>
          </a:p>
        </p:txBody>
      </p:sp>
      <p:sp>
        <p:nvSpPr>
          <p:cNvPr id="7" name="Content Placeholder 6"/>
          <p:cNvSpPr>
            <a:spLocks noGrp="1"/>
          </p:cNvSpPr>
          <p:nvPr>
            <p:ph idx="1"/>
          </p:nvPr>
        </p:nvSpPr>
        <p:spPr>
          <a:xfrm>
            <a:off x="2209800" y="2366964"/>
            <a:ext cx="5055124" cy="3424237"/>
          </a:xfrm>
        </p:spPr>
        <p:txBody>
          <a:bodyPr rtlCol="0">
            <a:normAutofit fontScale="92500" lnSpcReduction="20000"/>
          </a:bodyPr>
          <a:lstStyle/>
          <a:p>
            <a:pPr>
              <a:defRPr/>
            </a:pPr>
            <a:r>
              <a:rPr lang="en-US" dirty="0">
                <a:latin typeface="Arial"/>
                <a:cs typeface="Arial"/>
              </a:rPr>
              <a:t>Client’s support system  </a:t>
            </a:r>
          </a:p>
          <a:p>
            <a:pPr>
              <a:defRPr/>
            </a:pPr>
            <a:r>
              <a:rPr lang="en-US" dirty="0">
                <a:latin typeface="Arial"/>
                <a:cs typeface="Arial"/>
              </a:rPr>
              <a:t>Sufficient food/shelter</a:t>
            </a:r>
          </a:p>
          <a:p>
            <a:pPr>
              <a:defRPr/>
            </a:pPr>
            <a:r>
              <a:rPr lang="en-US" dirty="0">
                <a:latin typeface="Arial"/>
                <a:cs typeface="Arial"/>
              </a:rPr>
              <a:t>Will protective </a:t>
            </a:r>
            <a:r>
              <a:rPr lang="en-US" i="1" dirty="0">
                <a:latin typeface="Arial"/>
                <a:cs typeface="Arial"/>
              </a:rPr>
              <a:t>services</a:t>
            </a:r>
            <a:r>
              <a:rPr lang="en-US" dirty="0">
                <a:latin typeface="Arial"/>
                <a:cs typeface="Arial"/>
              </a:rPr>
              <a:t> meet the client’s needs vs protective </a:t>
            </a:r>
            <a:r>
              <a:rPr lang="en-US" i="1" dirty="0">
                <a:latin typeface="Arial"/>
                <a:cs typeface="Arial"/>
              </a:rPr>
              <a:t>placement</a:t>
            </a:r>
            <a:r>
              <a:rPr lang="en-US" dirty="0">
                <a:latin typeface="Arial"/>
                <a:cs typeface="Arial"/>
              </a:rPr>
              <a:t>?</a:t>
            </a:r>
          </a:p>
          <a:p>
            <a:pPr>
              <a:defRPr/>
            </a:pPr>
            <a:r>
              <a:rPr lang="en-US" dirty="0">
                <a:latin typeface="Arial"/>
                <a:cs typeface="Arial"/>
              </a:rPr>
              <a:t>Reports of abuse?</a:t>
            </a:r>
          </a:p>
          <a:p>
            <a:pPr>
              <a:defRPr/>
            </a:pPr>
            <a:r>
              <a:rPr lang="en-US" dirty="0">
                <a:latin typeface="Arial"/>
                <a:cs typeface="Arial"/>
              </a:rPr>
              <a:t>Is the client incompetent and currently failing to meet basic needs?</a:t>
            </a:r>
          </a:p>
          <a:p>
            <a:pPr marL="0" indent="0">
              <a:buNone/>
              <a:defRPr/>
            </a:pPr>
            <a:endParaRPr lang="en-US" dirty="0"/>
          </a:p>
        </p:txBody>
      </p:sp>
      <p:pic>
        <p:nvPicPr>
          <p:cNvPr id="5" name="Picture 4" descr="10018936736_4bb3106a8f_b.jpg"/>
          <p:cNvPicPr>
            <a:picLocks noChangeAspect="1"/>
          </p:cNvPicPr>
          <p:nvPr/>
        </p:nvPicPr>
        <p:blipFill>
          <a:blip r:embed="rId3"/>
          <a:stretch>
            <a:fillRect/>
          </a:stretch>
        </p:blipFill>
        <p:spPr>
          <a:xfrm>
            <a:off x="7910407" y="2366964"/>
            <a:ext cx="3258282" cy="2615344"/>
          </a:xfrm>
          <a:prstGeom prst="rect">
            <a:avLst/>
          </a:prstGeom>
        </p:spPr>
      </p:pic>
    </p:spTree>
    <p:extLst>
      <p:ext uri="{BB962C8B-B14F-4D97-AF65-F5344CB8AC3E}">
        <p14:creationId xmlns:p14="http://schemas.microsoft.com/office/powerpoint/2010/main" val="2291726885"/>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3643</Words>
  <Application>Microsoft Office PowerPoint</Application>
  <PresentationFormat>Widescreen</PresentationFormat>
  <Paragraphs>313</Paragraphs>
  <Slides>32</Slides>
  <Notes>29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Century Gothic</vt:lpstr>
      <vt:lpstr>Garamond</vt:lpstr>
      <vt:lpstr>Helvetica</vt:lpstr>
      <vt:lpstr>Helvetica Neue</vt:lpstr>
      <vt:lpstr>Wingdings</vt:lpstr>
      <vt:lpstr>Office Theme</vt:lpstr>
      <vt:lpstr>Milwaukee County </vt:lpstr>
      <vt:lpstr> AT RISK ADULTS AND AT RISK ELDERS</vt:lpstr>
      <vt:lpstr>PowerPoint Presentation</vt:lpstr>
      <vt:lpstr>A Few Stats about Elder Abuse </vt:lpstr>
      <vt:lpstr>Defining Elder Abuse</vt:lpstr>
      <vt:lpstr>  observable  quantifiable  </vt:lpstr>
      <vt:lpstr>Physical Factors</vt:lpstr>
      <vt:lpstr>Environmental factors</vt:lpstr>
      <vt:lpstr>Social/Economic factors</vt:lpstr>
      <vt:lpstr> Signs of Crisis: </vt:lpstr>
      <vt:lpstr>Reasons For Crisis:</vt:lpstr>
      <vt:lpstr>Mandatory Reporting Rules</vt:lpstr>
      <vt:lpstr>Only Exceptions to Reporting</vt:lpstr>
      <vt:lpstr>Decisional or Non Decisional </vt:lpstr>
      <vt:lpstr>PowerPoint Presentation</vt:lpstr>
      <vt:lpstr>PowerPoint Presentation</vt:lpstr>
      <vt:lpstr>Chapter 51 </vt:lpstr>
      <vt:lpstr>Criteria </vt:lpstr>
      <vt:lpstr>Standards of Dangerousness Required for Involuntary Civil Commitment </vt:lpstr>
      <vt:lpstr> Why Chapter 55</vt:lpstr>
      <vt:lpstr>  The Helen E.F. case  </vt:lpstr>
      <vt:lpstr>Criteria for Emergency Protective Placement</vt:lpstr>
      <vt:lpstr>Chapter 55 Candidate</vt:lpstr>
      <vt:lpstr>What happens at the hospital</vt:lpstr>
      <vt:lpstr>  </vt:lpstr>
      <vt:lpstr>After the hospital stay</vt:lpstr>
      <vt:lpstr>PowerPoint Presentation</vt:lpstr>
      <vt:lpstr>Who to Call</vt:lpstr>
      <vt:lpstr>Questions</vt:lpstr>
      <vt:lpstr>Resources Page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LaCaze, Dinah</cp:lastModifiedBy>
  <cp:revision>13</cp:revision>
  <dcterms:modified xsi:type="dcterms:W3CDTF">2024-07-15T14:38:45Z</dcterms:modified>
</cp:coreProperties>
</file>